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78" r:id="rId6"/>
  </p:sldMasterIdLst>
  <p:notesMasterIdLst>
    <p:notesMasterId r:id="rId30"/>
  </p:notesMasterIdLst>
  <p:handoutMasterIdLst>
    <p:handoutMasterId r:id="rId31"/>
  </p:handoutMasterIdLst>
  <p:sldIdLst>
    <p:sldId id="1595" r:id="rId7"/>
    <p:sldId id="1597" r:id="rId8"/>
    <p:sldId id="1867" r:id="rId9"/>
    <p:sldId id="1604" r:id="rId10"/>
    <p:sldId id="1866" r:id="rId11"/>
    <p:sldId id="1865" r:id="rId12"/>
    <p:sldId id="1623" r:id="rId13"/>
    <p:sldId id="257" r:id="rId14"/>
    <p:sldId id="271" r:id="rId15"/>
    <p:sldId id="1566" r:id="rId16"/>
    <p:sldId id="1594" r:id="rId17"/>
    <p:sldId id="1601" r:id="rId18"/>
    <p:sldId id="1599" r:id="rId19"/>
    <p:sldId id="285" r:id="rId20"/>
    <p:sldId id="272" r:id="rId21"/>
    <p:sldId id="1579" r:id="rId22"/>
    <p:sldId id="1640" r:id="rId23"/>
    <p:sldId id="1646" r:id="rId24"/>
    <p:sldId id="1868" r:id="rId25"/>
    <p:sldId id="281" r:id="rId26"/>
    <p:sldId id="273" r:id="rId27"/>
    <p:sldId id="1603" r:id="rId28"/>
    <p:sldId id="1591"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DA"/>
    <a:srgbClr val="742774"/>
    <a:srgbClr val="F2C811"/>
    <a:srgbClr val="0077FF"/>
    <a:srgbClr val="2F2F2F"/>
    <a:srgbClr val="787878"/>
    <a:srgbClr val="595959"/>
    <a:srgbClr val="A6A6A6"/>
    <a:srgbClr val="7F7F7F"/>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292E8-57B7-4336-B133-DB9478A92837}" v="12" dt="2020-11-10T10:37:06.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38" autoAdjust="0"/>
  </p:normalViewPr>
  <p:slideViewPr>
    <p:cSldViewPr snapToGrid="0">
      <p:cViewPr varScale="1">
        <p:scale>
          <a:sx n="94" d="100"/>
          <a:sy n="94" d="100"/>
        </p:scale>
        <p:origin x="288"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Porras Rodríguez" userId="ccee4686-7076-4018-baa0-0748598ae102" providerId="ADAL" clId="{224292E8-57B7-4336-B133-DB9478A92837}"/>
    <pc:docChg chg="undo custSel addSld delSld modSld sldOrd">
      <pc:chgData name="Santiago Porras Rodríguez" userId="ccee4686-7076-4018-baa0-0748598ae102" providerId="ADAL" clId="{224292E8-57B7-4336-B133-DB9478A92837}" dt="2020-11-10T10:37:17.832" v="52" actId="27636"/>
      <pc:docMkLst>
        <pc:docMk/>
      </pc:docMkLst>
      <pc:sldChg chg="addSp delSp modSp add del ord modAnim">
        <pc:chgData name="Santiago Porras Rodríguez" userId="ccee4686-7076-4018-baa0-0748598ae102" providerId="ADAL" clId="{224292E8-57B7-4336-B133-DB9478A92837}" dt="2020-11-10T10:13:02.501" v="11"/>
        <pc:sldMkLst>
          <pc:docMk/>
          <pc:sldMk cId="704664941" sldId="257"/>
        </pc:sldMkLst>
        <pc:spChg chg="mod">
          <ac:chgData name="Santiago Porras Rodríguez" userId="ccee4686-7076-4018-baa0-0748598ae102" providerId="ADAL" clId="{224292E8-57B7-4336-B133-DB9478A92837}" dt="2020-11-10T10:10:50.621" v="7" actId="6549"/>
          <ac:spMkLst>
            <pc:docMk/>
            <pc:sldMk cId="704664941" sldId="257"/>
            <ac:spMk id="12" creationId="{A1E78CC6-D672-4813-B627-C586E53F8FBD}"/>
          </ac:spMkLst>
        </pc:spChg>
        <pc:picChg chg="add del mod">
          <ac:chgData name="Santiago Porras Rodríguez" userId="ccee4686-7076-4018-baa0-0748598ae102" providerId="ADAL" clId="{224292E8-57B7-4336-B133-DB9478A92837}" dt="2020-11-10T10:13:02.501" v="11"/>
          <ac:picMkLst>
            <pc:docMk/>
            <pc:sldMk cId="704664941" sldId="257"/>
            <ac:picMk id="2" creationId="{268A5BFD-E92D-4FA7-AB7C-CE2C9F09301A}"/>
          </ac:picMkLst>
        </pc:picChg>
      </pc:sldChg>
      <pc:sldChg chg="modSp add mod modClrScheme chgLayout">
        <pc:chgData name="Santiago Porras Rodríguez" userId="ccee4686-7076-4018-baa0-0748598ae102" providerId="ADAL" clId="{224292E8-57B7-4336-B133-DB9478A92837}" dt="2020-11-10T10:37:17.832" v="52" actId="27636"/>
        <pc:sldMkLst>
          <pc:docMk/>
          <pc:sldMk cId="4022847059" sldId="271"/>
        </pc:sldMkLst>
        <pc:spChg chg="mod ord">
          <ac:chgData name="Santiago Porras Rodríguez" userId="ccee4686-7076-4018-baa0-0748598ae102" providerId="ADAL" clId="{224292E8-57B7-4336-B133-DB9478A92837}" dt="2020-11-10T10:37:12.778" v="50" actId="700"/>
          <ac:spMkLst>
            <pc:docMk/>
            <pc:sldMk cId="4022847059" sldId="271"/>
            <ac:spMk id="2" creationId="{7F481BBB-6F1C-4C48-BE31-C5F75B95B9AA}"/>
          </ac:spMkLst>
        </pc:spChg>
        <pc:spChg chg="mod ord">
          <ac:chgData name="Santiago Porras Rodríguez" userId="ccee4686-7076-4018-baa0-0748598ae102" providerId="ADAL" clId="{224292E8-57B7-4336-B133-DB9478A92837}" dt="2020-11-10T10:37:17.832" v="52" actId="27636"/>
          <ac:spMkLst>
            <pc:docMk/>
            <pc:sldMk cId="4022847059" sldId="271"/>
            <ac:spMk id="3" creationId="{3563CA97-7CEC-4A18-8A1C-49FB81217CD6}"/>
          </ac:spMkLst>
        </pc:spChg>
      </pc:sldChg>
      <pc:sldChg chg="modSp add del mod modClrScheme chgLayout">
        <pc:chgData name="Santiago Porras Rodríguez" userId="ccee4686-7076-4018-baa0-0748598ae102" providerId="ADAL" clId="{224292E8-57B7-4336-B133-DB9478A92837}" dt="2020-11-10T10:15:08.783" v="38" actId="14100"/>
        <pc:sldMkLst>
          <pc:docMk/>
          <pc:sldMk cId="1334917222" sldId="272"/>
        </pc:sldMkLst>
        <pc:spChg chg="mod ord">
          <ac:chgData name="Santiago Porras Rodríguez" userId="ccee4686-7076-4018-baa0-0748598ae102" providerId="ADAL" clId="{224292E8-57B7-4336-B133-DB9478A92837}" dt="2020-11-10T10:13:54.161" v="22" actId="700"/>
          <ac:spMkLst>
            <pc:docMk/>
            <pc:sldMk cId="1334917222" sldId="272"/>
            <ac:spMk id="2" creationId="{75D0799C-1CC1-49E1-AD60-4D3A816E07C9}"/>
          </ac:spMkLst>
        </pc:spChg>
        <pc:spChg chg="mod ord">
          <ac:chgData name="Santiago Porras Rodríguez" userId="ccee4686-7076-4018-baa0-0748598ae102" providerId="ADAL" clId="{224292E8-57B7-4336-B133-DB9478A92837}" dt="2020-11-10T10:15:08.783" v="38" actId="14100"/>
          <ac:spMkLst>
            <pc:docMk/>
            <pc:sldMk cId="1334917222" sldId="272"/>
            <ac:spMk id="3" creationId="{E66DDA01-2EC9-4945-A8B7-D1E9FF1CB7F2}"/>
          </ac:spMkLst>
        </pc:spChg>
      </pc:sldChg>
      <pc:sldChg chg="modSp add del mod modClrScheme chgLayout">
        <pc:chgData name="Santiago Porras Rodríguez" userId="ccee4686-7076-4018-baa0-0748598ae102" providerId="ADAL" clId="{224292E8-57B7-4336-B133-DB9478A92837}" dt="2020-11-10T10:15:38.458" v="48" actId="20577"/>
        <pc:sldMkLst>
          <pc:docMk/>
          <pc:sldMk cId="1720182436" sldId="273"/>
        </pc:sldMkLst>
        <pc:spChg chg="mod ord">
          <ac:chgData name="Santiago Porras Rodríguez" userId="ccee4686-7076-4018-baa0-0748598ae102" providerId="ADAL" clId="{224292E8-57B7-4336-B133-DB9478A92837}" dt="2020-11-10T10:13:54.161" v="22" actId="700"/>
          <ac:spMkLst>
            <pc:docMk/>
            <pc:sldMk cId="1720182436" sldId="273"/>
            <ac:spMk id="2" creationId="{2897C6CF-5552-4E26-930C-D77A878C4C06}"/>
          </ac:spMkLst>
        </pc:spChg>
        <pc:spChg chg="mod ord">
          <ac:chgData name="Santiago Porras Rodríguez" userId="ccee4686-7076-4018-baa0-0748598ae102" providerId="ADAL" clId="{224292E8-57B7-4336-B133-DB9478A92837}" dt="2020-11-10T10:15:38.458" v="48" actId="20577"/>
          <ac:spMkLst>
            <pc:docMk/>
            <pc:sldMk cId="1720182436" sldId="273"/>
            <ac:spMk id="3" creationId="{B2A63B4F-53DF-4852-8C21-3A1C8F4BB51C}"/>
          </ac:spMkLst>
        </pc:spChg>
      </pc:sldChg>
      <pc:sldChg chg="modSp add del mod modClrScheme chgLayout">
        <pc:chgData name="Santiago Porras Rodríguez" userId="ccee4686-7076-4018-baa0-0748598ae102" providerId="ADAL" clId="{224292E8-57B7-4336-B133-DB9478A92837}" dt="2020-11-10T10:14:09.336" v="25" actId="14100"/>
        <pc:sldMkLst>
          <pc:docMk/>
          <pc:sldMk cId="323086380" sldId="281"/>
        </pc:sldMkLst>
        <pc:spChg chg="mod ord">
          <ac:chgData name="Santiago Porras Rodríguez" userId="ccee4686-7076-4018-baa0-0748598ae102" providerId="ADAL" clId="{224292E8-57B7-4336-B133-DB9478A92837}" dt="2020-11-10T10:13:54.161" v="22" actId="700"/>
          <ac:spMkLst>
            <pc:docMk/>
            <pc:sldMk cId="323086380" sldId="281"/>
            <ac:spMk id="2" creationId="{28975241-6BA9-43F5-B2B0-8A652EFC0A46}"/>
          </ac:spMkLst>
        </pc:spChg>
        <pc:spChg chg="mod ord">
          <ac:chgData name="Santiago Porras Rodríguez" userId="ccee4686-7076-4018-baa0-0748598ae102" providerId="ADAL" clId="{224292E8-57B7-4336-B133-DB9478A92837}" dt="2020-11-10T10:14:09.336" v="25" actId="14100"/>
          <ac:spMkLst>
            <pc:docMk/>
            <pc:sldMk cId="323086380" sldId="281"/>
            <ac:spMk id="3" creationId="{B2DF9899-6425-4BC6-B700-FCFE37B7BD02}"/>
          </ac:spMkLst>
        </pc:spChg>
        <pc:grpChg chg="mod">
          <ac:chgData name="Santiago Porras Rodríguez" userId="ccee4686-7076-4018-baa0-0748598ae102" providerId="ADAL" clId="{224292E8-57B7-4336-B133-DB9478A92837}" dt="2020-11-10T10:14:04.946" v="24" actId="14100"/>
          <ac:grpSpMkLst>
            <pc:docMk/>
            <pc:sldMk cId="323086380" sldId="281"/>
            <ac:grpSpMk id="6" creationId="{0DD9303B-E97F-4086-8B3F-FAE4F9991225}"/>
          </ac:grpSpMkLst>
        </pc:grpChg>
      </pc:sldChg>
      <pc:sldChg chg="add del">
        <pc:chgData name="Santiago Porras Rodríguez" userId="ccee4686-7076-4018-baa0-0748598ae102" providerId="ADAL" clId="{224292E8-57B7-4336-B133-DB9478A92837}" dt="2020-11-10T10:13:04.419" v="12"/>
        <pc:sldMkLst>
          <pc:docMk/>
          <pc:sldMk cId="1821161508" sldId="285"/>
        </pc:sldMkLst>
      </pc:sldChg>
      <pc:sldChg chg="addSp delSp modSp add del mod modClrScheme chgLayout">
        <pc:chgData name="Santiago Porras Rodríguez" userId="ccee4686-7076-4018-baa0-0748598ae102" providerId="ADAL" clId="{224292E8-57B7-4336-B133-DB9478A92837}" dt="2020-11-10T10:13:38.188" v="21" actId="700"/>
        <pc:sldMkLst>
          <pc:docMk/>
          <pc:sldMk cId="1460557681" sldId="1566"/>
        </pc:sldMkLst>
        <pc:spChg chg="mod ord">
          <ac:chgData name="Santiago Porras Rodríguez" userId="ccee4686-7076-4018-baa0-0748598ae102" providerId="ADAL" clId="{224292E8-57B7-4336-B133-DB9478A92837}" dt="2020-11-10T10:13:38.188" v="21" actId="700"/>
          <ac:spMkLst>
            <pc:docMk/>
            <pc:sldMk cId="1460557681" sldId="1566"/>
            <ac:spMk id="2" creationId="{00000000-0000-0000-0000-000000000000}"/>
          </ac:spMkLst>
        </pc:spChg>
        <pc:spChg chg="add del mod ord">
          <ac:chgData name="Santiago Porras Rodríguez" userId="ccee4686-7076-4018-baa0-0748598ae102" providerId="ADAL" clId="{224292E8-57B7-4336-B133-DB9478A92837}" dt="2020-11-10T10:13:38.188" v="21" actId="700"/>
          <ac:spMkLst>
            <pc:docMk/>
            <pc:sldMk cId="1460557681" sldId="1566"/>
            <ac:spMk id="14" creationId="{67E3C711-6A1E-4B28-9D1D-0079D1C833B2}"/>
          </ac:spMkLst>
        </pc:spChg>
        <pc:spChg chg="add del mod ord">
          <ac:chgData name="Santiago Porras Rodríguez" userId="ccee4686-7076-4018-baa0-0748598ae102" providerId="ADAL" clId="{224292E8-57B7-4336-B133-DB9478A92837}" dt="2020-11-10T10:13:33.515" v="20" actId="700"/>
          <ac:spMkLst>
            <pc:docMk/>
            <pc:sldMk cId="1460557681" sldId="1566"/>
            <ac:spMk id="16" creationId="{2B8736ED-C25C-46B4-9ECA-8723565DC9B4}"/>
          </ac:spMkLst>
        </pc:spChg>
      </pc:sldChg>
      <pc:sldChg chg="modSp add del mod modClrScheme chgLayout">
        <pc:chgData name="Santiago Porras Rodríguez" userId="ccee4686-7076-4018-baa0-0748598ae102" providerId="ADAL" clId="{224292E8-57B7-4336-B133-DB9478A92837}" dt="2020-11-10T10:15:01.237" v="37" actId="1076"/>
        <pc:sldMkLst>
          <pc:docMk/>
          <pc:sldMk cId="4140299067" sldId="1579"/>
        </pc:sldMkLst>
        <pc:spChg chg="mod ord">
          <ac:chgData name="Santiago Porras Rodríguez" userId="ccee4686-7076-4018-baa0-0748598ae102" providerId="ADAL" clId="{224292E8-57B7-4336-B133-DB9478A92837}" dt="2020-11-10T10:13:54.161" v="22" actId="700"/>
          <ac:spMkLst>
            <pc:docMk/>
            <pc:sldMk cId="4140299067" sldId="1579"/>
            <ac:spMk id="3" creationId="{204B62A2-C5B1-4E4F-BB5C-6D11387CB535}"/>
          </ac:spMkLst>
        </pc:spChg>
        <pc:spChg chg="mod">
          <ac:chgData name="Santiago Porras Rodríguez" userId="ccee4686-7076-4018-baa0-0748598ae102" providerId="ADAL" clId="{224292E8-57B7-4336-B133-DB9478A92837}" dt="2020-11-10T10:15:01.237" v="37" actId="1076"/>
          <ac:spMkLst>
            <pc:docMk/>
            <pc:sldMk cId="4140299067" sldId="1579"/>
            <ac:spMk id="7" creationId="{E7B904D0-7405-4114-AC9A-D1A441BADFC6}"/>
          </ac:spMkLst>
        </pc:spChg>
        <pc:spChg chg="mod ord">
          <ac:chgData name="Santiago Porras Rodríguez" userId="ccee4686-7076-4018-baa0-0748598ae102" providerId="ADAL" clId="{224292E8-57B7-4336-B133-DB9478A92837}" dt="2020-11-10T10:14:51.194" v="35" actId="14100"/>
          <ac:spMkLst>
            <pc:docMk/>
            <pc:sldMk cId="4140299067" sldId="1579"/>
            <ac:spMk id="9" creationId="{00000000-0000-0000-0000-000000000000}"/>
          </ac:spMkLst>
        </pc:spChg>
      </pc:sldChg>
      <pc:sldChg chg="addSp delSp modSp add del mod modClrScheme chgLayout">
        <pc:chgData name="Santiago Porras Rodríguez" userId="ccee4686-7076-4018-baa0-0748598ae102" providerId="ADAL" clId="{224292E8-57B7-4336-B133-DB9478A92837}" dt="2020-11-10T10:13:38.188" v="21" actId="700"/>
        <pc:sldMkLst>
          <pc:docMk/>
          <pc:sldMk cId="1535933058" sldId="1594"/>
        </pc:sldMkLst>
        <pc:spChg chg="add del mod ord">
          <ac:chgData name="Santiago Porras Rodríguez" userId="ccee4686-7076-4018-baa0-0748598ae102" providerId="ADAL" clId="{224292E8-57B7-4336-B133-DB9478A92837}" dt="2020-11-10T10:13:38.188" v="21" actId="700"/>
          <ac:spMkLst>
            <pc:docMk/>
            <pc:sldMk cId="1535933058" sldId="1594"/>
            <ac:spMk id="2" creationId="{75097A09-766A-4122-A0CF-1845BCCA600D}"/>
          </ac:spMkLst>
        </pc:spChg>
        <pc:spChg chg="add del mod ord">
          <ac:chgData name="Santiago Porras Rodríguez" userId="ccee4686-7076-4018-baa0-0748598ae102" providerId="ADAL" clId="{224292E8-57B7-4336-B133-DB9478A92837}" dt="2020-11-10T10:13:33.515" v="20" actId="700"/>
          <ac:spMkLst>
            <pc:docMk/>
            <pc:sldMk cId="1535933058" sldId="1594"/>
            <ac:spMk id="3" creationId="{F633EC3F-C24D-4D78-8EE3-7798D59107B5}"/>
          </ac:spMkLst>
        </pc:spChg>
        <pc:spChg chg="mod ord">
          <ac:chgData name="Santiago Porras Rodríguez" userId="ccee4686-7076-4018-baa0-0748598ae102" providerId="ADAL" clId="{224292E8-57B7-4336-B133-DB9478A92837}" dt="2020-11-10T10:13:38.188" v="21" actId="700"/>
          <ac:spMkLst>
            <pc:docMk/>
            <pc:sldMk cId="1535933058" sldId="1594"/>
            <ac:spMk id="4" creationId="{00000000-0000-0000-0000-000000000000}"/>
          </ac:spMkLst>
        </pc:spChg>
      </pc:sldChg>
      <pc:sldChg chg="addSp delSp modSp add del mod modClrScheme chgLayout">
        <pc:chgData name="Santiago Porras Rodríguez" userId="ccee4686-7076-4018-baa0-0748598ae102" providerId="ADAL" clId="{224292E8-57B7-4336-B133-DB9478A92837}" dt="2020-11-10T10:13:38.188" v="21" actId="700"/>
        <pc:sldMkLst>
          <pc:docMk/>
          <pc:sldMk cId="1234179566" sldId="1599"/>
        </pc:sldMkLst>
        <pc:spChg chg="mod ord">
          <ac:chgData name="Santiago Porras Rodríguez" userId="ccee4686-7076-4018-baa0-0748598ae102" providerId="ADAL" clId="{224292E8-57B7-4336-B133-DB9478A92837}" dt="2020-11-10T10:13:38.188" v="21" actId="700"/>
          <ac:spMkLst>
            <pc:docMk/>
            <pc:sldMk cId="1234179566" sldId="1599"/>
            <ac:spMk id="2" creationId="{CC68CC55-98DD-4C3E-84D1-BF9806E3F7BB}"/>
          </ac:spMkLst>
        </pc:spChg>
        <pc:spChg chg="add del mod ord">
          <ac:chgData name="Santiago Porras Rodríguez" userId="ccee4686-7076-4018-baa0-0748598ae102" providerId="ADAL" clId="{224292E8-57B7-4336-B133-DB9478A92837}" dt="2020-11-10T10:13:33.515" v="20" actId="700"/>
          <ac:spMkLst>
            <pc:docMk/>
            <pc:sldMk cId="1234179566" sldId="1599"/>
            <ac:spMk id="3" creationId="{5B318030-208A-4F58-B052-68915BC36E38}"/>
          </ac:spMkLst>
        </pc:spChg>
      </pc:sldChg>
      <pc:sldChg chg="modSp add del mod modClrScheme chgLayout">
        <pc:chgData name="Santiago Porras Rodríguez" userId="ccee4686-7076-4018-baa0-0748598ae102" providerId="ADAL" clId="{224292E8-57B7-4336-B133-DB9478A92837}" dt="2020-11-10T10:13:38.188" v="21" actId="700"/>
        <pc:sldMkLst>
          <pc:docMk/>
          <pc:sldMk cId="3195122600" sldId="1601"/>
        </pc:sldMkLst>
        <pc:spChg chg="mod ord">
          <ac:chgData name="Santiago Porras Rodríguez" userId="ccee4686-7076-4018-baa0-0748598ae102" providerId="ADAL" clId="{224292E8-57B7-4336-B133-DB9478A92837}" dt="2020-11-10T10:13:38.188" v="21" actId="700"/>
          <ac:spMkLst>
            <pc:docMk/>
            <pc:sldMk cId="3195122600" sldId="1601"/>
            <ac:spMk id="2" creationId="{4A74C1EF-4492-4AD5-99BE-75AB4A4A9127}"/>
          </ac:spMkLst>
        </pc:spChg>
        <pc:spChg chg="mod ord">
          <ac:chgData name="Santiago Porras Rodríguez" userId="ccee4686-7076-4018-baa0-0748598ae102" providerId="ADAL" clId="{224292E8-57B7-4336-B133-DB9478A92837}" dt="2020-11-10T10:13:38.188" v="21" actId="700"/>
          <ac:spMkLst>
            <pc:docMk/>
            <pc:sldMk cId="3195122600" sldId="1601"/>
            <ac:spMk id="11" creationId="{4AA96F9D-1951-4B30-B18F-299A87556171}"/>
          </ac:spMkLst>
        </pc:spChg>
      </pc:sldChg>
      <pc:sldChg chg="addSp delSp modSp">
        <pc:chgData name="Santiago Porras Rodríguez" userId="ccee4686-7076-4018-baa0-0748598ae102" providerId="ADAL" clId="{224292E8-57B7-4336-B133-DB9478A92837}" dt="2020-11-10T10:10:08.715" v="1"/>
        <pc:sldMkLst>
          <pc:docMk/>
          <pc:sldMk cId="3540209441" sldId="1603"/>
        </pc:sldMkLst>
        <pc:picChg chg="add del mod">
          <ac:chgData name="Santiago Porras Rodríguez" userId="ccee4686-7076-4018-baa0-0748598ae102" providerId="ADAL" clId="{224292E8-57B7-4336-B133-DB9478A92837}" dt="2020-11-10T10:10:08.715" v="1"/>
          <ac:picMkLst>
            <pc:docMk/>
            <pc:sldMk cId="3540209441" sldId="1603"/>
            <ac:picMk id="4" creationId="{DC9153EB-6E10-4718-BA80-63B745D1BE12}"/>
          </ac:picMkLst>
        </pc:picChg>
      </pc:sldChg>
      <pc:sldChg chg="modSp add del mod modClrScheme chgLayout">
        <pc:chgData name="Santiago Porras Rodríguez" userId="ccee4686-7076-4018-baa0-0748598ae102" providerId="ADAL" clId="{224292E8-57B7-4336-B133-DB9478A92837}" dt="2020-11-10T10:14:45.630" v="34" actId="14100"/>
        <pc:sldMkLst>
          <pc:docMk/>
          <pc:sldMk cId="1986383341" sldId="1640"/>
        </pc:sldMkLst>
        <pc:spChg chg="mod ord">
          <ac:chgData name="Santiago Porras Rodríguez" userId="ccee4686-7076-4018-baa0-0748598ae102" providerId="ADAL" clId="{224292E8-57B7-4336-B133-DB9478A92837}" dt="2020-11-10T10:13:54.161" v="22" actId="700"/>
          <ac:spMkLst>
            <pc:docMk/>
            <pc:sldMk cId="1986383341" sldId="1640"/>
            <ac:spMk id="3" creationId="{7252A6DA-02BD-4206-B7F5-0E8685147B2C}"/>
          </ac:spMkLst>
        </pc:spChg>
        <pc:spChg chg="mod ord">
          <ac:chgData name="Santiago Porras Rodríguez" userId="ccee4686-7076-4018-baa0-0748598ae102" providerId="ADAL" clId="{224292E8-57B7-4336-B133-DB9478A92837}" dt="2020-11-10T10:14:45.630" v="34" actId="14100"/>
          <ac:spMkLst>
            <pc:docMk/>
            <pc:sldMk cId="1986383341" sldId="1640"/>
            <ac:spMk id="4" creationId="{B80B5C78-C821-4E14-BE0D-74916471FFF0}"/>
          </ac:spMkLst>
        </pc:spChg>
      </pc:sldChg>
      <pc:sldChg chg="modSp add del mod modClrScheme chgLayout">
        <pc:chgData name="Santiago Porras Rodríguez" userId="ccee4686-7076-4018-baa0-0748598ae102" providerId="ADAL" clId="{224292E8-57B7-4336-B133-DB9478A92837}" dt="2020-11-10T10:14:40.045" v="33" actId="1076"/>
        <pc:sldMkLst>
          <pc:docMk/>
          <pc:sldMk cId="1154044862" sldId="1646"/>
        </pc:sldMkLst>
        <pc:spChg chg="mod">
          <ac:chgData name="Santiago Porras Rodríguez" userId="ccee4686-7076-4018-baa0-0748598ae102" providerId="ADAL" clId="{224292E8-57B7-4336-B133-DB9478A92837}" dt="2020-11-10T10:14:40.045" v="33" actId="1076"/>
          <ac:spMkLst>
            <pc:docMk/>
            <pc:sldMk cId="1154044862" sldId="1646"/>
            <ac:spMk id="3" creationId="{7764AC20-9F1E-4AC3-B4A4-4E984A6B30CA}"/>
          </ac:spMkLst>
        </pc:spChg>
        <pc:spChg chg="mod ord">
          <ac:chgData name="Santiago Porras Rodríguez" userId="ccee4686-7076-4018-baa0-0748598ae102" providerId="ADAL" clId="{224292E8-57B7-4336-B133-DB9478A92837}" dt="2020-11-10T10:13:54.161" v="22" actId="700"/>
          <ac:spMkLst>
            <pc:docMk/>
            <pc:sldMk cId="1154044862" sldId="1646"/>
            <ac:spMk id="7" creationId="{AF383359-99F5-4092-8518-CDD71120B9C9}"/>
          </ac:spMkLst>
        </pc:spChg>
      </pc:sldChg>
      <pc:sldChg chg="modSp add del mod modClrScheme chgLayout">
        <pc:chgData name="Santiago Porras Rodríguez" userId="ccee4686-7076-4018-baa0-0748598ae102" providerId="ADAL" clId="{224292E8-57B7-4336-B133-DB9478A92837}" dt="2020-11-10T10:14:24.323" v="31" actId="14100"/>
        <pc:sldMkLst>
          <pc:docMk/>
          <pc:sldMk cId="734877017" sldId="1868"/>
        </pc:sldMkLst>
        <pc:spChg chg="mod ord">
          <ac:chgData name="Santiago Porras Rodríguez" userId="ccee4686-7076-4018-baa0-0748598ae102" providerId="ADAL" clId="{224292E8-57B7-4336-B133-DB9478A92837}" dt="2020-11-10T10:13:54.161" v="22" actId="700"/>
          <ac:spMkLst>
            <pc:docMk/>
            <pc:sldMk cId="734877017" sldId="1868"/>
            <ac:spMk id="2" creationId="{00000000-0000-0000-0000-000000000000}"/>
          </ac:spMkLst>
        </pc:spChg>
        <pc:spChg chg="mod ord">
          <ac:chgData name="Santiago Porras Rodríguez" userId="ccee4686-7076-4018-baa0-0748598ae102" providerId="ADAL" clId="{224292E8-57B7-4336-B133-DB9478A92837}" dt="2020-11-10T10:14:19.506" v="30" actId="27636"/>
          <ac:spMkLst>
            <pc:docMk/>
            <pc:sldMk cId="734877017" sldId="1868"/>
            <ac:spMk id="5" creationId="{257A28AD-FFD2-4677-B377-7A58D3C24664}"/>
          </ac:spMkLst>
        </pc:spChg>
        <pc:grpChg chg="mod">
          <ac:chgData name="Santiago Porras Rodríguez" userId="ccee4686-7076-4018-baa0-0748598ae102" providerId="ADAL" clId="{224292E8-57B7-4336-B133-DB9478A92837}" dt="2020-11-10T10:14:24.323" v="31" actId="14100"/>
          <ac:grpSpMkLst>
            <pc:docMk/>
            <pc:sldMk cId="734877017" sldId="1868"/>
            <ac:grpSpMk id="12" creationId="{7E87B5DA-F038-4DD1-9B9E-01EE8723D0E0}"/>
          </ac:grpSpMkLst>
        </pc:grpChg>
      </pc:sldChg>
    </pc:docChg>
  </pc:docChgLst>
  <pc:docChgLst>
    <pc:chgData name="Luis Mañez" userId="c84d000301b07f23" providerId="LiveId" clId="{85104E3B-3526-4AA0-9B05-B2783B0784F5}"/>
    <pc:docChg chg="custSel modSld">
      <pc:chgData name="Luis Mañez" userId="c84d000301b07f23" providerId="LiveId" clId="{85104E3B-3526-4AA0-9B05-B2783B0784F5}" dt="2020-11-09T21:11:59.441" v="35" actId="1076"/>
      <pc:docMkLst>
        <pc:docMk/>
      </pc:docMkLst>
      <pc:sldChg chg="modSp mod">
        <pc:chgData name="Luis Mañez" userId="c84d000301b07f23" providerId="LiveId" clId="{85104E3B-3526-4AA0-9B05-B2783B0784F5}" dt="2020-11-09T21:10:07.877" v="29" actId="1035"/>
        <pc:sldMkLst>
          <pc:docMk/>
          <pc:sldMk cId="3540209441" sldId="1603"/>
        </pc:sldMkLst>
        <pc:spChg chg="mod">
          <ac:chgData name="Luis Mañez" userId="c84d000301b07f23" providerId="LiveId" clId="{85104E3B-3526-4AA0-9B05-B2783B0784F5}" dt="2020-11-09T21:10:07.877" v="29" actId="1035"/>
          <ac:spMkLst>
            <pc:docMk/>
            <pc:sldMk cId="3540209441" sldId="1603"/>
            <ac:spMk id="8" creationId="{AC29DDC6-3723-4221-8D2B-2E37F5831B35}"/>
          </ac:spMkLst>
        </pc:spChg>
      </pc:sldChg>
      <pc:sldChg chg="addSp delSp modSp mod">
        <pc:chgData name="Luis Mañez" userId="c84d000301b07f23" providerId="LiveId" clId="{85104E3B-3526-4AA0-9B05-B2783B0784F5}" dt="2020-11-09T21:11:59.441" v="35" actId="1076"/>
        <pc:sldMkLst>
          <pc:docMk/>
          <pc:sldMk cId="3110359973" sldId="1866"/>
        </pc:sldMkLst>
        <pc:spChg chg="del">
          <ac:chgData name="Luis Mañez" userId="c84d000301b07f23" providerId="LiveId" clId="{85104E3B-3526-4AA0-9B05-B2783B0784F5}" dt="2020-11-09T21:11:24.013" v="32" actId="478"/>
          <ac:spMkLst>
            <pc:docMk/>
            <pc:sldMk cId="3110359973" sldId="1866"/>
            <ac:spMk id="11" creationId="{FDF45B1F-6DB4-4F75-AE17-4B755EF9587D}"/>
          </ac:spMkLst>
        </pc:spChg>
        <pc:picChg chg="add mod">
          <ac:chgData name="Luis Mañez" userId="c84d000301b07f23" providerId="LiveId" clId="{85104E3B-3526-4AA0-9B05-B2783B0784F5}" dt="2020-11-09T21:11:59.441" v="35" actId="1076"/>
          <ac:picMkLst>
            <pc:docMk/>
            <pc:sldMk cId="3110359973" sldId="1866"/>
            <ac:picMk id="13" creationId="{983B447A-DCE6-4905-8AEE-5E036CD3EC0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11/10/2020 10:10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11/10/2020 10:07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0172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b="1"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Principios de diseño de SharePoint</a:t>
            </a:r>
          </a:p>
          <a:p>
            <a:r>
              <a:rPr lang="es-ES" sz="1200" b="0" i="0" kern="1200" dirty="0">
                <a:solidFill>
                  <a:schemeClr val="tx1"/>
                </a:solidFill>
                <a:effectLst/>
                <a:latin typeface="+mn-lt"/>
                <a:ea typeface="+mn-ea"/>
                <a:cs typeface="+mn-cs"/>
              </a:rPr>
              <a:t>SharePoint se basa en los principios de diseño que dan forma a las familias de productos de Office y Microsoft. Estos principios ayudan a que el diseño sea fiel a los objetivos del producto y las necesidades de los usuarios.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Optimismo y rapidez</a:t>
            </a:r>
          </a:p>
          <a:p>
            <a:r>
              <a:rPr lang="es-ES" sz="1200" b="0" i="0" kern="1200" dirty="0">
                <a:solidFill>
                  <a:schemeClr val="tx1"/>
                </a:solidFill>
                <a:effectLst/>
                <a:latin typeface="+mn-lt"/>
                <a:ea typeface="+mn-ea"/>
                <a:cs typeface="+mn-cs"/>
              </a:rPr>
              <a:t>SharePoint es alentador, los usuarios pueden lograr los objetivos que se proponen cuando se les proporciona la plataforma y el soporte técnico que necesitan. Somos rápidos y ágiles, y la experiencia del producto se ajusta en función de los comentarios y sugerencias.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Dinamismo</a:t>
            </a:r>
          </a:p>
          <a:p>
            <a:r>
              <a:rPr lang="es-ES" sz="1200" b="0" i="0" kern="1200" dirty="0">
                <a:solidFill>
                  <a:schemeClr val="tx1"/>
                </a:solidFill>
                <a:effectLst/>
                <a:latin typeface="+mn-lt"/>
                <a:ea typeface="+mn-ea"/>
                <a:cs typeface="+mn-cs"/>
              </a:rPr>
              <a:t>Nos nutrimos del dinamismo del mundo y nos gusta la manera en la que ese cambio puede brindar nuevas posibilidades para los usuarios. No tenemos miedo a reinventarnos, a cambiar constantemente para satisfacer mejor las necesidades de los individuos y las empresas que cambian el mundo que nos rodea.</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Autenticidad y utilidad</a:t>
            </a:r>
          </a:p>
          <a:p>
            <a:r>
              <a:rPr lang="es-ES" sz="1200" b="0" i="0" kern="1200" dirty="0">
                <a:solidFill>
                  <a:schemeClr val="tx1"/>
                </a:solidFill>
                <a:effectLst/>
                <a:latin typeface="+mn-lt"/>
                <a:ea typeface="+mn-ea"/>
                <a:cs typeface="+mn-cs"/>
              </a:rPr>
              <a:t>Nuestra pasión es ayudar a que los usuarios tengan éxito, y así ha sido desde hace más de 30 años. Nos preocupamos de una forma diferente al resto. Comprendemos la importancia de nuestros clientes y nos aseguramos de que SharePoint siga siendo relevante y útil, manteniendo la autenticidad y la fidelidad.</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Con visión de futuro</a:t>
            </a:r>
          </a:p>
          <a:p>
            <a:r>
              <a:rPr lang="es-ES" sz="1200" b="0" i="0" kern="1200" dirty="0">
                <a:solidFill>
                  <a:schemeClr val="tx1"/>
                </a:solidFill>
                <a:effectLst/>
                <a:latin typeface="+mn-lt"/>
                <a:ea typeface="+mn-ea"/>
                <a:cs typeface="+mn-cs"/>
              </a:rPr>
              <a:t>Buscamos lo que se puede hacer más allá de la forma actual de hacer las cosas. Nos motiva todo lo que los usuarios son capaces de conseguir y buscamos complementarlo y amplificarlo a través de nuestra plataforma. Nos interesan las necesidades de los usuarios, no solo hoy, también mañana, anticipando lo que desean lograr y cómo desean hacerlo. Por eso, creamos nuestra tecnología en torno a quienes pueden ser y en lo que se pueden convertir.</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Accesibilidad y optimización</a:t>
            </a:r>
          </a:p>
          <a:p>
            <a:r>
              <a:rPr lang="es-ES" sz="1200" b="0" i="0" kern="1200" dirty="0">
                <a:solidFill>
                  <a:schemeClr val="tx1"/>
                </a:solidFill>
                <a:effectLst/>
                <a:latin typeface="+mn-lt"/>
                <a:ea typeface="+mn-ea"/>
                <a:cs typeface="+mn-cs"/>
              </a:rPr>
              <a:t>La accesibilidad consiste en desarrollar una experiencia equitativa para todos los usuarios que les permita ajustar la experiencia de usuario para satisfacer sus necesidades únicas de carácter visual, auditivo, de destreza, cognitiva y de voz. SharePoint cree rotundamente en proporcionar experiencias accesibles para todos los usuarios, en cualquier lugar, y en optimizar nuestras experiencias para reflejar las necesidades de todos nuestros clientes.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8F2B41-1901-4EE0-927A-D89240124881}" type="slidenum">
              <a:rPr lang="es-ES" smtClean="0"/>
              <a:t>15</a:t>
            </a:fld>
            <a:endParaRPr lang="es-ES"/>
          </a:p>
        </p:txBody>
      </p:sp>
    </p:spTree>
    <p:extLst>
      <p:ext uri="{BB962C8B-B14F-4D97-AF65-F5344CB8AC3E}">
        <p14:creationId xmlns:p14="http://schemas.microsoft.com/office/powerpoint/2010/main" val="2597064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3432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0768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73978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2296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2"/>
          </p:nvPr>
        </p:nvSpPr>
        <p:spPr/>
        <p:txBody>
          <a:bodyPr/>
          <a:lstStyle/>
          <a:p>
            <a:fld id="{D18B56EA-E28F-4F92-9F16-7A6F2501B303}" type="datetime8">
              <a:rPr lang="en-US" smtClean="0"/>
              <a:t>11/10/2020 10:07 AM</a:t>
            </a:fld>
            <a:endParaRPr lang="en-US"/>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66950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3354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2"/>
          </p:nvPr>
        </p:nvSpPr>
        <p:spPr/>
        <p:txBody>
          <a:bodyPr/>
          <a:lstStyle/>
          <a:p>
            <a:fld id="{D18B56EA-E28F-4F92-9F16-7A6F2501B303}" type="datetime8">
              <a:rPr lang="en-US" smtClean="0"/>
              <a:t>11/10/2020 10:07 AM</a:t>
            </a:fld>
            <a:endParaRPr lang="en-US"/>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8702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078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2"/>
          </p:nvPr>
        </p:nvSpPr>
        <p:spPr/>
        <p:txBody>
          <a:bodyPr/>
          <a:lstStyle/>
          <a:p>
            <a:fld id="{D18B56EA-E28F-4F92-9F16-7A6F2501B303}" type="datetime8">
              <a:rPr lang="en-US" smtClean="0"/>
              <a:t>11/10/2020 10:07 AM</a:t>
            </a:fld>
            <a:endParaRPr lang="en-US"/>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5803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11/10/2020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4275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a:latin typeface="Roboto Light" panose="02000000000000000000" pitchFamily="2" charset="0"/>
                <a:ea typeface="Roboto Light" panose="02000000000000000000" pitchFamily="2" charset="0"/>
              </a:rPr>
              <a:t>SharePoint Framework (</a:t>
            </a:r>
            <a:r>
              <a:rPr lang="es-ES" sz="1600" dirty="0" err="1">
                <a:latin typeface="Roboto Light" panose="02000000000000000000" pitchFamily="2" charset="0"/>
                <a:ea typeface="Roboto Light" panose="02000000000000000000" pitchFamily="2" charset="0"/>
              </a:rPr>
              <a:t>SPFx</a:t>
            </a:r>
            <a:r>
              <a:rPr lang="es-ES" sz="1600" dirty="0">
                <a:latin typeface="Roboto Light" panose="02000000000000000000" pitchFamily="2" charset="0"/>
                <a:ea typeface="Roboto Light" panose="02000000000000000000" pitchFamily="2" charset="0"/>
              </a:rPr>
              <a:t>) es un modelo de elementos web y páginas que proporciona compatibilidad completa con el desarrollo de SharePoint del lado cliente, integración fácil con los datos de SharePoint y compatibilidad con herramientas de código abierto. Con SharePoint Framework, puede usar tecnologías y herramientas web modernas en el entorno de desarrollo que prefiera para crear experiencias productivas y aplicaciones dinámicas y preparadas para móviles desde el primer día. SharePoint Framework funciona con SharePoint Online y también con la versión local (SharePoint 2016 </a:t>
            </a:r>
            <a:r>
              <a:rPr lang="es-ES" sz="1600" dirty="0" err="1">
                <a:latin typeface="Roboto Light" panose="02000000000000000000" pitchFamily="2" charset="0"/>
                <a:ea typeface="Roboto Light" panose="02000000000000000000" pitchFamily="2" charset="0"/>
              </a:rPr>
              <a:t>Feature</a:t>
            </a:r>
            <a:r>
              <a:rPr lang="es-ES" sz="1600" dirty="0">
                <a:latin typeface="Roboto Light" panose="02000000000000000000" pitchFamily="2" charset="0"/>
                <a:ea typeface="Roboto Light" panose="02000000000000000000" pitchFamily="2" charset="0"/>
              </a:rPr>
              <a:t> Pack 2 y SharePoint 2019).</a:t>
            </a:r>
            <a:endParaRPr lang="en-US" sz="1600" dirty="0">
              <a:latin typeface="Roboto Light" panose="02000000000000000000" pitchFamily="2" charset="0"/>
              <a:ea typeface="Roboto Light" panose="02000000000000000000" pitchFamily="2" charset="0"/>
            </a:endParaRPr>
          </a:p>
          <a:p>
            <a:endParaRPr lang="en-US" sz="1600"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E08F2B41-1901-4EE0-927A-D89240124881}" type="slidenum">
              <a:rPr lang="es-ES" smtClean="0"/>
              <a:t>9</a:t>
            </a:fld>
            <a:endParaRPr lang="es-ES"/>
          </a:p>
        </p:txBody>
      </p:sp>
    </p:spTree>
    <p:extLst>
      <p:ext uri="{BB962C8B-B14F-4D97-AF65-F5344CB8AC3E}">
        <p14:creationId xmlns:p14="http://schemas.microsoft.com/office/powerpoint/2010/main" val="38130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11/10/2020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593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9334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11/10/2020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1554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01068D3-96F0-4E62-B4A0-10A2BCFCD3B0}"/>
              </a:ext>
            </a:extLst>
          </p:cNvPr>
          <p:cNvPicPr>
            <a:picLocks noChangeAspect="1"/>
          </p:cNvPicPr>
          <p:nvPr userDrawn="1"/>
        </p:nvPicPr>
        <p:blipFill>
          <a:blip r:embed="rId2"/>
          <a:srcRect/>
          <a:stretch/>
        </p:blipFill>
        <p:spPr>
          <a:xfrm>
            <a:off x="314667" y="489244"/>
            <a:ext cx="3724898" cy="743759"/>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8F89AA0-9274-474F-8D35-82241EEBCB76}"/>
              </a:ext>
            </a:extLst>
          </p:cNvPr>
          <p:cNvPicPr>
            <a:picLocks noChangeAspect="1"/>
          </p:cNvPicPr>
          <p:nvPr userDrawn="1"/>
        </p:nvPicPr>
        <p:blipFill>
          <a:blip r:embed="rId3"/>
          <a:srcRect/>
          <a:stretch/>
        </p:blipFill>
        <p:spPr>
          <a:xfrm>
            <a:off x="314667" y="489244"/>
            <a:ext cx="3724898" cy="743759"/>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rgbClr val="0076DA"/>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a:t>
            </a:r>
            <a:r>
              <a:rPr lang="en-US" err="1"/>
              <a:t>Semilight</a:t>
            </a:r>
            <a:r>
              <a:rPr lang="en-US"/>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rgbClr val="0076DA"/>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0076DA"/>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rgbClr val="0076DA"/>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rgbClr val="0076DA"/>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rgbClr val="0076DA"/>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rgbClr val="0076DA"/>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amp; Subtitle">
    <p:bg>
      <p:bgPr>
        <a:solidFill>
          <a:srgbClr val="451D5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normAutofit/>
          </a:bodyPr>
          <a:lstStyle>
            <a:lvl1pPr algn="ctr">
              <a:defRPr sz="7343">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a:prstGeom prst="rect">
            <a:avLst/>
          </a:prstGeom>
        </p:spPr>
        <p:txBody>
          <a:bodyPr/>
          <a:lstStyle>
            <a:lvl1pPr marL="0" indent="0" algn="ctr">
              <a:buNone/>
              <a:defRPr sz="3672">
                <a:solidFill>
                  <a:schemeClr val="bg1"/>
                </a:solidFill>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Tree>
    <p:extLst>
      <p:ext uri="{BB962C8B-B14F-4D97-AF65-F5344CB8AC3E}">
        <p14:creationId xmlns:p14="http://schemas.microsoft.com/office/powerpoint/2010/main" val="3980429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Image &amp; Title">
    <p:bg>
      <p:bgPr>
        <a:solidFill>
          <a:srgbClr val="451D59"/>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p>
            <a:endParaRPr lang="en-US" dirty="0"/>
          </a:p>
        </p:txBody>
      </p:sp>
      <p:sp>
        <p:nvSpPr>
          <p:cNvPr id="2" name="Title 1"/>
          <p:cNvSpPr>
            <a:spLocks noGrp="1"/>
          </p:cNvSpPr>
          <p:nvPr>
            <p:ph type="title"/>
          </p:nvPr>
        </p:nvSpPr>
        <p:spPr>
          <a:xfrm>
            <a:off x="855008" y="2821287"/>
            <a:ext cx="10726460" cy="1351952"/>
          </a:xfrm>
        </p:spPr>
        <p:txBody>
          <a:bodyPr>
            <a:noAutofit/>
          </a:bodyPr>
          <a:lstStyle>
            <a:lvl1pPr algn="ctr">
              <a:defRPr sz="7343"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Tree>
    <p:extLst>
      <p:ext uri="{BB962C8B-B14F-4D97-AF65-F5344CB8AC3E}">
        <p14:creationId xmlns:p14="http://schemas.microsoft.com/office/powerpoint/2010/main" val="21722223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Image R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2966" y="372394"/>
            <a:ext cx="4814125" cy="6256110"/>
          </a:xfrm>
        </p:spPr>
        <p:txBody>
          <a:bodyPr>
            <a:normAutofit/>
          </a:bodyPr>
          <a:lstStyle>
            <a:lvl1pPr algn="l">
              <a:defRPr sz="4080" u="none">
                <a:solidFill>
                  <a:srgbClr val="451D59"/>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4" name="Picture Placeholder 3"/>
          <p:cNvSpPr>
            <a:spLocks noGrp="1"/>
          </p:cNvSpPr>
          <p:nvPr>
            <p:ph type="pic" sz="quarter" idx="10"/>
          </p:nvPr>
        </p:nvSpPr>
        <p:spPr>
          <a:xfrm>
            <a:off x="4784030" y="0"/>
            <a:ext cx="7652444" cy="69945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1406013 w 7502013"/>
              <a:gd name="connsiteY3" fmla="*/ 6858000 h 6858000"/>
              <a:gd name="connsiteX4" fmla="*/ 0 w 7502013"/>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2841523 w 7502013"/>
              <a:gd name="connsiteY3" fmla="*/ 6858000 h 6858000"/>
              <a:gd name="connsiteX4" fmla="*/ 0 w 750201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2013" h="6858000">
                <a:moveTo>
                  <a:pt x="0" y="0"/>
                </a:moveTo>
                <a:lnTo>
                  <a:pt x="7502013" y="0"/>
                </a:lnTo>
                <a:lnTo>
                  <a:pt x="7502013" y="6858000"/>
                </a:lnTo>
                <a:lnTo>
                  <a:pt x="2841523" y="6858000"/>
                </a:lnTo>
                <a:lnTo>
                  <a:pt x="0" y="0"/>
                </a:lnTo>
                <a:close/>
              </a:path>
            </a:pathLst>
          </a:custGeom>
        </p:spPr>
        <p:txBody>
          <a:bodyPr/>
          <a:lstStyle/>
          <a:p>
            <a:endParaRPr lang="en-US" dirty="0"/>
          </a:p>
        </p:txBody>
      </p:sp>
      <p:pic>
        <p:nvPicPr>
          <p:cNvPr id="5"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74" y="73092"/>
            <a:ext cx="1167275" cy="475489"/>
          </a:xfrm>
          <a:prstGeom prst="rect">
            <a:avLst/>
          </a:prstGeom>
        </p:spPr>
      </p:pic>
    </p:spTree>
    <p:extLst>
      <p:ext uri="{BB962C8B-B14F-4D97-AF65-F5344CB8AC3E}">
        <p14:creationId xmlns:p14="http://schemas.microsoft.com/office/powerpoint/2010/main" val="37397186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strVal val="#ppt_w*0.70"/>
                                          </p:val>
                                        </p:tav>
                                        <p:tav tm="100000">
                                          <p:val>
                                            <p:strVal val="#ppt_w"/>
                                          </p:val>
                                        </p:tav>
                                      </p:tavLst>
                                    </p:anim>
                                    <p:anim calcmode="lin" valueType="num">
                                      <p:cBhvr>
                                        <p:cTn id="8" dur="1250" fill="hold"/>
                                        <p:tgtEl>
                                          <p:spTgt spid="5"/>
                                        </p:tgtEl>
                                        <p:attrNameLst>
                                          <p:attrName>ppt_h</p:attrName>
                                        </p:attrNameLst>
                                      </p:cBhvr>
                                      <p:tavLst>
                                        <p:tav tm="0">
                                          <p:val>
                                            <p:strVal val="#ppt_h"/>
                                          </p:val>
                                        </p:tav>
                                        <p:tav tm="100000">
                                          <p:val>
                                            <p:strVal val="#ppt_h"/>
                                          </p:val>
                                        </p:tav>
                                      </p:tavLst>
                                    </p:anim>
                                    <p:animEffect transition="in" filter="fade">
                                      <p:cBhvr>
                                        <p:cTn id="9"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Image Left">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74" y="73092"/>
            <a:ext cx="1167275" cy="475489"/>
          </a:xfrm>
          <a:prstGeom prst="rect">
            <a:avLst/>
          </a:prstGeom>
        </p:spPr>
      </p:pic>
      <p:sp>
        <p:nvSpPr>
          <p:cNvPr id="6" name="Title 1">
            <a:extLst>
              <a:ext uri="{FF2B5EF4-FFF2-40B4-BE49-F238E27FC236}">
                <a16:creationId xmlns:a16="http://schemas.microsoft.com/office/drawing/2014/main" id="{DBA7EAEA-50F9-4B00-B1ED-B83F16011A1E}"/>
              </a:ext>
            </a:extLst>
          </p:cNvPr>
          <p:cNvSpPr>
            <a:spLocks noGrp="1"/>
          </p:cNvSpPr>
          <p:nvPr>
            <p:ph type="title"/>
          </p:nvPr>
        </p:nvSpPr>
        <p:spPr>
          <a:xfrm>
            <a:off x="6661198" y="369208"/>
            <a:ext cx="4814125" cy="6256110"/>
          </a:xfrm>
        </p:spPr>
        <p:txBody>
          <a:bodyPr>
            <a:normAutofit/>
          </a:bodyPr>
          <a:lstStyle>
            <a:lvl1pPr algn="l">
              <a:defRPr sz="4080" u="none">
                <a:solidFill>
                  <a:srgbClr val="451D59"/>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7" name="Picture Placeholder 3">
            <a:extLst>
              <a:ext uri="{FF2B5EF4-FFF2-40B4-BE49-F238E27FC236}">
                <a16:creationId xmlns:a16="http://schemas.microsoft.com/office/drawing/2014/main" id="{2405E126-0A42-4E3C-B688-AED81724E828}"/>
              </a:ext>
            </a:extLst>
          </p:cNvPr>
          <p:cNvSpPr>
            <a:spLocks noGrp="1"/>
          </p:cNvSpPr>
          <p:nvPr>
            <p:ph type="pic" sz="quarter" idx="10"/>
          </p:nvPr>
        </p:nvSpPr>
        <p:spPr>
          <a:xfrm flipH="1">
            <a:off x="1" y="0"/>
            <a:ext cx="7652444" cy="69945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1406013 w 7502013"/>
              <a:gd name="connsiteY3" fmla="*/ 6858000 h 6858000"/>
              <a:gd name="connsiteX4" fmla="*/ 0 w 7502013"/>
              <a:gd name="connsiteY4" fmla="*/ 0 h 6858000"/>
              <a:gd name="connsiteX0" fmla="*/ 0 w 7502013"/>
              <a:gd name="connsiteY0" fmla="*/ 0 h 6858000"/>
              <a:gd name="connsiteX1" fmla="*/ 7502013 w 7502013"/>
              <a:gd name="connsiteY1" fmla="*/ 0 h 6858000"/>
              <a:gd name="connsiteX2" fmla="*/ 7502013 w 7502013"/>
              <a:gd name="connsiteY2" fmla="*/ 6858000 h 6858000"/>
              <a:gd name="connsiteX3" fmla="*/ 2841523 w 7502013"/>
              <a:gd name="connsiteY3" fmla="*/ 6858000 h 6858000"/>
              <a:gd name="connsiteX4" fmla="*/ 0 w 750201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2013" h="6858000">
                <a:moveTo>
                  <a:pt x="0" y="0"/>
                </a:moveTo>
                <a:lnTo>
                  <a:pt x="7502013" y="0"/>
                </a:lnTo>
                <a:lnTo>
                  <a:pt x="7502013" y="6858000"/>
                </a:lnTo>
                <a:lnTo>
                  <a:pt x="2841523" y="6858000"/>
                </a:lnTo>
                <a:lnTo>
                  <a:pt x="0" y="0"/>
                </a:lnTo>
                <a:close/>
              </a:path>
            </a:pathLst>
          </a:custGeom>
        </p:spPr>
        <p:txBody>
          <a:bodyPr/>
          <a:lstStyle/>
          <a:p>
            <a:endParaRPr lang="en-US" dirty="0"/>
          </a:p>
        </p:txBody>
      </p:sp>
    </p:spTree>
    <p:extLst>
      <p:ext uri="{BB962C8B-B14F-4D97-AF65-F5344CB8AC3E}">
        <p14:creationId xmlns:p14="http://schemas.microsoft.com/office/powerpoint/2010/main" val="23617041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strVal val="#ppt_w*0.70"/>
                                          </p:val>
                                        </p:tav>
                                        <p:tav tm="100000">
                                          <p:val>
                                            <p:strVal val="#ppt_w"/>
                                          </p:val>
                                        </p:tav>
                                      </p:tavLst>
                                    </p:anim>
                                    <p:anim calcmode="lin" valueType="num">
                                      <p:cBhvr>
                                        <p:cTn id="8" dur="1250" fill="hold"/>
                                        <p:tgtEl>
                                          <p:spTgt spid="5"/>
                                        </p:tgtEl>
                                        <p:attrNameLst>
                                          <p:attrName>ppt_h</p:attrName>
                                        </p:attrNameLst>
                                      </p:cBhvr>
                                      <p:tavLst>
                                        <p:tav tm="0">
                                          <p:val>
                                            <p:strVal val="#ppt_h"/>
                                          </p:val>
                                        </p:tav>
                                        <p:tav tm="100000">
                                          <p:val>
                                            <p:strVal val="#ppt_h"/>
                                          </p:val>
                                        </p:tav>
                                      </p:tavLst>
                                    </p:anim>
                                    <p:animEffect transition="in" filter="fade">
                                      <p:cBhvr>
                                        <p:cTn id="9"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9" name="Rectangle 8"/>
          <p:cNvSpPr/>
          <p:nvPr userDrawn="1"/>
        </p:nvSpPr>
        <p:spPr>
          <a:xfrm>
            <a:off x="0" y="0"/>
            <a:ext cx="12436475" cy="609301"/>
          </a:xfrm>
          <a:prstGeom prst="rect">
            <a:avLst/>
          </a:prstGeom>
          <a:solidFill>
            <a:srgbClr val="451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1153376" y="-1"/>
            <a:ext cx="10031548" cy="609302"/>
          </a:xfrm>
          <a:noFill/>
        </p:spPr>
        <p:txBody>
          <a:bodyPr>
            <a:normAutofit/>
          </a:bodyPr>
          <a:lstStyle>
            <a:lvl1pPr algn="ctr">
              <a:defRPr sz="3264">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
        <p:nvSpPr>
          <p:cNvPr id="4" name="Content Placeholder 3">
            <a:extLst>
              <a:ext uri="{FF2B5EF4-FFF2-40B4-BE49-F238E27FC236}">
                <a16:creationId xmlns:a16="http://schemas.microsoft.com/office/drawing/2014/main" id="{B46286FC-21FD-431E-8582-DCAE937F3CD2}"/>
              </a:ext>
            </a:extLst>
          </p:cNvPr>
          <p:cNvSpPr>
            <a:spLocks noGrp="1"/>
          </p:cNvSpPr>
          <p:nvPr>
            <p:ph sz="quarter" idx="10"/>
          </p:nvPr>
        </p:nvSpPr>
        <p:spPr>
          <a:xfrm>
            <a:off x="651435" y="1088037"/>
            <a:ext cx="11155814" cy="53365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25716967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ectangle 8"/>
          <p:cNvSpPr/>
          <p:nvPr userDrawn="1"/>
        </p:nvSpPr>
        <p:spPr>
          <a:xfrm>
            <a:off x="0" y="0"/>
            <a:ext cx="12436475" cy="609301"/>
          </a:xfrm>
          <a:prstGeom prst="rect">
            <a:avLst/>
          </a:prstGeom>
          <a:solidFill>
            <a:srgbClr val="451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1153376" y="-1"/>
            <a:ext cx="10031548" cy="609302"/>
          </a:xfrm>
          <a:noFill/>
        </p:spPr>
        <p:txBody>
          <a:bodyPr>
            <a:normAutofit/>
          </a:bodyPr>
          <a:lstStyle>
            <a:lvl1pPr algn="ctr">
              <a:defRPr sz="3264">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08" y="151783"/>
            <a:ext cx="872559" cy="296628"/>
          </a:xfrm>
          <a:prstGeom prst="rect">
            <a:avLst/>
          </a:prstGeom>
        </p:spPr>
      </p:pic>
    </p:spTree>
    <p:extLst>
      <p:ext uri="{BB962C8B-B14F-4D97-AF65-F5344CB8AC3E}">
        <p14:creationId xmlns:p14="http://schemas.microsoft.com/office/powerpoint/2010/main" val="27225361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572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017550"/>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417058"/>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4927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017550"/>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4170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3397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348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329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10A1701-E983-494A-AAC3-CB4AB37A6CB9}"/>
              </a:ext>
            </a:extLst>
          </p:cNvPr>
          <p:cNvPicPr>
            <a:picLocks noChangeAspect="1"/>
          </p:cNvPicPr>
          <p:nvPr userDrawn="1"/>
        </p:nvPicPr>
        <p:blipFill>
          <a:blip r:embed="rId3"/>
          <a:srcRect/>
          <a:stretch/>
        </p:blipFill>
        <p:spPr>
          <a:xfrm>
            <a:off x="314667" y="489244"/>
            <a:ext cx="3724898" cy="743759"/>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7C164-8B1B-435C-883A-BC535F8ED94D}"/>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8ED9F6B7-7E00-4FB5-BE56-64D53D4847A4}"/>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DE3E645-E16C-445C-B560-C3494208544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D2A856-E79B-414B-875F-71A4B0FC324E}" type="datetimeFigureOut">
              <a:rPr lang="es-ES" smtClean="0"/>
              <a:t>10/11/2020</a:t>
            </a:fld>
            <a:endParaRPr lang="es-ES"/>
          </a:p>
        </p:txBody>
      </p:sp>
      <p:sp>
        <p:nvSpPr>
          <p:cNvPr id="5" name="Footer Placeholder 4">
            <a:extLst>
              <a:ext uri="{FF2B5EF4-FFF2-40B4-BE49-F238E27FC236}">
                <a16:creationId xmlns:a16="http://schemas.microsoft.com/office/drawing/2014/main" id="{395D8B7E-72BF-4951-8C0D-DA19DB618726}"/>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962084F4-7C78-4532-A6FE-7802B12852D9}"/>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5F0A942-3765-45CA-B13B-E38D273992E2}" type="slidenum">
              <a:rPr lang="es-ES" smtClean="0"/>
              <a:t>‹#›</a:t>
            </a:fld>
            <a:endParaRPr lang="es-ES"/>
          </a:p>
        </p:txBody>
      </p:sp>
    </p:spTree>
    <p:extLst>
      <p:ext uri="{BB962C8B-B14F-4D97-AF65-F5344CB8AC3E}">
        <p14:creationId xmlns:p14="http://schemas.microsoft.com/office/powerpoint/2010/main" val="2754316181"/>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s-E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8.xml"/><Relationship Id="rId1" Type="http://schemas.openxmlformats.org/officeDocument/2006/relationships/slideLayout" Target="../slideLayouts/slideLayout44.xml"/><Relationship Id="rId5" Type="http://schemas.openxmlformats.org/officeDocument/2006/relationships/image" Target="../media/image44.tiff"/><Relationship Id="rId4" Type="http://schemas.openxmlformats.org/officeDocument/2006/relationships/image" Target="../media/image4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tiff"/><Relationship Id="rId7" Type="http://schemas.openxmlformats.org/officeDocument/2006/relationships/image" Target="../media/image49.gif"/><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hyperlink" Target="http://www.flickr.com/photos/toomuchdew/11914685765/" TargetMode="External"/><Relationship Id="rId2" Type="http://schemas.openxmlformats.org/officeDocument/2006/relationships/image" Target="../media/image51.jpg"/><Relationship Id="rId1" Type="http://schemas.openxmlformats.org/officeDocument/2006/relationships/slideLayout" Target="../slideLayouts/slideLayout37.xml"/><Relationship Id="rId4"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hyperlink" Target="http://www.compartimoss.com/" TargetMode="External"/><Relationship Id="rId7" Type="http://schemas.openxmlformats.org/officeDocument/2006/relationships/hyperlink" Target="mailto:staff@comunidadoffice365.com" TargetMode="External"/><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mailto:madpoint@outlook.com" TargetMode="External"/><Relationship Id="rId11" Type="http://schemas.openxmlformats.org/officeDocument/2006/relationships/image" Target="../media/image26.svg"/><Relationship Id="rId5" Type="http://schemas.openxmlformats.org/officeDocument/2006/relationships/hyperlink" Target="mailto:suges@suges.es" TargetMode="External"/><Relationship Id="rId10" Type="http://schemas.openxmlformats.org/officeDocument/2006/relationships/image" Target="../media/image25.png"/><Relationship Id="rId4" Type="http://schemas.openxmlformats.org/officeDocument/2006/relationships/hyperlink" Target="mailto:revista@compartimoss.com" TargetMode="External"/><Relationship Id="rId9" Type="http://schemas.openxmlformats.org/officeDocument/2006/relationships/image" Target="../media/image24.pn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CompartiMOSS/Microsoft-365-Developer-Bootcamp-Virtual/tree/master/Track1/spfx-webpart-design"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r>
              <a:rPr lang="en-US" b="1" dirty="0" err="1"/>
              <a:t>Diseña</a:t>
            </a:r>
            <a:r>
              <a:rPr lang="en-US" b="1" dirty="0"/>
              <a:t> de 0 a 365 </a:t>
            </a:r>
            <a:r>
              <a:rPr lang="en-US" b="1" dirty="0" err="1"/>
              <a:t>tus</a:t>
            </a:r>
            <a:r>
              <a:rPr lang="en-US" b="1" dirty="0"/>
              <a:t> </a:t>
            </a:r>
            <a:br>
              <a:rPr lang="en-US" b="1" dirty="0"/>
            </a:br>
            <a:r>
              <a:rPr lang="en-US" b="1" dirty="0"/>
              <a:t>Web Parts con SPFx</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5644288" cy="726757"/>
          </a:xfrm>
        </p:spPr>
        <p:txBody>
          <a:bodyPr/>
          <a:lstStyle/>
          <a:p>
            <a:endParaRPr lang="en-US" b="1" dirty="0"/>
          </a:p>
          <a:p>
            <a:endParaRPr lang="en-US" dirty="0"/>
          </a:p>
          <a:p>
            <a:r>
              <a:rPr lang="es-ES" dirty="0"/>
              <a:t>Santiago Porras</a:t>
            </a:r>
          </a:p>
          <a:p>
            <a:endParaRPr lang="en-US"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34031" y="5233063"/>
            <a:ext cx="3431187" cy="1540335"/>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868991" y="2497806"/>
            <a:ext cx="1" cy="403284"/>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89" y="3355520"/>
            <a:ext cx="5902" cy="40328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Framework Build Flow</a:t>
            </a:r>
          </a:p>
        </p:txBody>
      </p:sp>
      <p:sp>
        <p:nvSpPr>
          <p:cNvPr id="3" name="Rectangle 2"/>
          <p:cNvSpPr/>
          <p:nvPr/>
        </p:nvSpPr>
        <p:spPr>
          <a:xfrm>
            <a:off x="858249" y="2042775"/>
            <a:ext cx="2236595"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Install SharePoint Generator</a:t>
            </a:r>
          </a:p>
        </p:txBody>
      </p:sp>
      <p:sp>
        <p:nvSpPr>
          <p:cNvPr id="4" name="Rectangle 3"/>
          <p:cNvSpPr/>
          <p:nvPr/>
        </p:nvSpPr>
        <p:spPr>
          <a:xfrm>
            <a:off x="858250" y="2941406"/>
            <a:ext cx="2236596"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Scaffold SharePoint Project</a:t>
            </a:r>
          </a:p>
        </p:txBody>
      </p:sp>
      <p:sp>
        <p:nvSpPr>
          <p:cNvPr id="5" name="Rectangle 4"/>
          <p:cNvSpPr/>
          <p:nvPr/>
        </p:nvSpPr>
        <p:spPr>
          <a:xfrm>
            <a:off x="858250" y="3799122"/>
            <a:ext cx="2236596"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Write/Build Code</a:t>
            </a:r>
          </a:p>
        </p:txBody>
      </p:sp>
      <p:sp>
        <p:nvSpPr>
          <p:cNvPr id="6" name="Rectangle 5"/>
          <p:cNvSpPr/>
          <p:nvPr/>
        </p:nvSpPr>
        <p:spPr>
          <a:xfrm>
            <a:off x="4824385" y="2043374"/>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Test</a:t>
            </a:r>
          </a:p>
        </p:txBody>
      </p:sp>
      <p:sp>
        <p:nvSpPr>
          <p:cNvPr id="7" name="Rectangle 6"/>
          <p:cNvSpPr/>
          <p:nvPr/>
        </p:nvSpPr>
        <p:spPr>
          <a:xfrm>
            <a:off x="4824387" y="2901089"/>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Local</a:t>
            </a:r>
          </a:p>
        </p:txBody>
      </p:sp>
      <p:sp>
        <p:nvSpPr>
          <p:cNvPr id="8" name="Rectangle 7"/>
          <p:cNvSpPr/>
          <p:nvPr/>
        </p:nvSpPr>
        <p:spPr>
          <a:xfrm>
            <a:off x="4818484" y="3758805"/>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UAT / Pre-production</a:t>
            </a:r>
          </a:p>
        </p:txBody>
      </p:sp>
      <p:sp>
        <p:nvSpPr>
          <p:cNvPr id="9" name="Curved Right Arrow 8"/>
          <p:cNvSpPr/>
          <p:nvPr/>
        </p:nvSpPr>
        <p:spPr>
          <a:xfrm>
            <a:off x="4078805" y="3034863"/>
            <a:ext cx="613778" cy="1097719"/>
          </a:xfrm>
          <a:prstGeom prst="curvedRightArrow">
            <a:avLst/>
          </a:prstGeom>
          <a:solidFill>
            <a:schemeClr val="accent4">
              <a:lumMod val="60000"/>
              <a:lumOff val="4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rgbClr val="505050"/>
              </a:solidFill>
              <a:latin typeface="Segoe UI"/>
            </a:endParaRPr>
          </a:p>
        </p:txBody>
      </p:sp>
      <p:sp>
        <p:nvSpPr>
          <p:cNvPr id="10" name="Curved Left Arrow 9"/>
          <p:cNvSpPr/>
          <p:nvPr/>
        </p:nvSpPr>
        <p:spPr>
          <a:xfrm>
            <a:off x="7033593" y="3042720"/>
            <a:ext cx="607877" cy="1097719"/>
          </a:xfrm>
          <a:prstGeom prst="curvedLeftArrow">
            <a:avLst/>
          </a:prstGeom>
          <a:solidFill>
            <a:schemeClr val="accent4">
              <a:lumMod val="60000"/>
              <a:lumOff val="4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224">
              <a:solidFill>
                <a:srgbClr val="505050"/>
              </a:solidFill>
              <a:latin typeface="Segoe UI"/>
            </a:endParaRPr>
          </a:p>
        </p:txBody>
      </p:sp>
      <p:sp>
        <p:nvSpPr>
          <p:cNvPr id="11" name="Rectangle 10"/>
          <p:cNvSpPr/>
          <p:nvPr/>
        </p:nvSpPr>
        <p:spPr>
          <a:xfrm>
            <a:off x="8643132" y="2043373"/>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Package/Deploy</a:t>
            </a:r>
          </a:p>
        </p:txBody>
      </p:sp>
      <p:sp>
        <p:nvSpPr>
          <p:cNvPr id="12" name="Rectangle 11"/>
          <p:cNvSpPr/>
          <p:nvPr/>
        </p:nvSpPr>
        <p:spPr>
          <a:xfrm>
            <a:off x="8631327" y="4691946"/>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099" dirty="0">
                <a:gradFill>
                  <a:gsLst>
                    <a:gs pos="96875">
                      <a:srgbClr val="FFFFFF"/>
                    </a:gs>
                    <a:gs pos="78906">
                      <a:srgbClr val="FFFFFF"/>
                    </a:gs>
                  </a:gsLst>
                  <a:lin ang="5400000" scaled="1"/>
                </a:gradFill>
                <a:latin typeface="Segoe UI"/>
              </a:rPr>
              <a:t>Available on classic and m</a:t>
            </a:r>
            <a:r>
              <a:rPr lang="en-US" sz="1099" dirty="0" err="1">
                <a:gradFill>
                  <a:gsLst>
                    <a:gs pos="96875">
                      <a:srgbClr val="FFFFFF"/>
                    </a:gs>
                    <a:gs pos="78906">
                      <a:srgbClr val="FFFFFF"/>
                    </a:gs>
                  </a:gsLst>
                  <a:lin ang="5400000" scaled="1"/>
                </a:gradFill>
                <a:latin typeface="Segoe UI"/>
              </a:rPr>
              <a:t>odern</a:t>
            </a:r>
            <a:r>
              <a:rPr lang="en-US" sz="1099" dirty="0">
                <a:gradFill>
                  <a:gsLst>
                    <a:gs pos="96875">
                      <a:srgbClr val="FFFFFF"/>
                    </a:gs>
                    <a:gs pos="78906">
                      <a:srgbClr val="FFFFFF"/>
                    </a:gs>
                  </a:gsLst>
                  <a:lin ang="5400000" scaled="1"/>
                </a:gradFill>
                <a:latin typeface="Segoe UI"/>
              </a:rPr>
              <a:t> pages</a:t>
            </a:r>
          </a:p>
        </p:txBody>
      </p:sp>
      <p:sp>
        <p:nvSpPr>
          <p:cNvPr id="17" name="Rectangle 16"/>
          <p:cNvSpPr/>
          <p:nvPr/>
        </p:nvSpPr>
        <p:spPr>
          <a:xfrm>
            <a:off x="8631327" y="2926231"/>
            <a:ext cx="2089208"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Package/Deploy</a:t>
            </a:r>
          </a:p>
        </p:txBody>
      </p:sp>
      <p:cxnSp>
        <p:nvCxnSpPr>
          <p:cNvPr id="23" name="Straight Arrow Connector 22"/>
          <p:cNvCxnSpPr>
            <a:cxnSpLocks/>
            <a:stCxn id="3" idx="2"/>
            <a:endCxn id="4" idx="0"/>
          </p:cNvCxnSpPr>
          <p:nvPr/>
        </p:nvCxnSpPr>
        <p:spPr>
          <a:xfrm>
            <a:off x="1976546" y="2497207"/>
            <a:ext cx="2" cy="444200"/>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6549" y="3389939"/>
            <a:ext cx="0" cy="40328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866" y="2875237"/>
            <a:ext cx="1129904" cy="3886539"/>
          </a:xfrm>
          <a:prstGeom prst="bentConnector3">
            <a:avLst>
              <a:gd name="adj1" fmla="val -20229"/>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846" y="2270591"/>
            <a:ext cx="1729540" cy="1755748"/>
          </a:xfrm>
          <a:prstGeom prst="bentConnector3">
            <a:avLst>
              <a:gd name="adj1" fmla="val 42364"/>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58252" y="1769954"/>
            <a:ext cx="2810072" cy="266687"/>
          </a:xfrm>
          <a:prstGeom prst="rect">
            <a:avLst/>
          </a:prstGeom>
          <a:solidFill>
            <a:srgbClr val="E7E6E6">
              <a:alpha val="54902"/>
            </a:srgbClr>
          </a:solidFill>
        </p:spPr>
        <p:txBody>
          <a:bodyPr wrap="square" rIns="0" rtlCol="0">
            <a:spAutoFit/>
          </a:bodyPr>
          <a:lstStyle/>
          <a:p>
            <a:pPr defTabSz="932563">
              <a:defRPr/>
            </a:pPr>
            <a:r>
              <a:rPr lang="en-US" sz="1099" spc="-30" dirty="0" err="1">
                <a:gradFill>
                  <a:gsLst>
                    <a:gs pos="1250">
                      <a:srgbClr val="505050"/>
                    </a:gs>
                    <a:gs pos="100000">
                      <a:srgbClr val="505050"/>
                    </a:gs>
                  </a:gsLst>
                  <a:lin ang="5400000" scaled="0"/>
                </a:gradFill>
                <a:latin typeface="Segoe UI"/>
              </a:rPr>
              <a:t>npm</a:t>
            </a:r>
            <a:r>
              <a:rPr lang="en-US" sz="1099" spc="-30" dirty="0">
                <a:gradFill>
                  <a:gsLst>
                    <a:gs pos="1250">
                      <a:srgbClr val="505050"/>
                    </a:gs>
                    <a:gs pos="100000">
                      <a:srgbClr val="505050"/>
                    </a:gs>
                  </a:gsLst>
                  <a:lin ang="5400000" scaled="0"/>
                </a:gradFill>
                <a:latin typeface="Segoe UI"/>
              </a:rPr>
              <a:t> </a:t>
            </a:r>
            <a:r>
              <a:rPr lang="en-US" sz="1099" spc="-30" dirty="0" err="1">
                <a:gradFill>
                  <a:gsLst>
                    <a:gs pos="1250">
                      <a:srgbClr val="505050"/>
                    </a:gs>
                    <a:gs pos="100000">
                      <a:srgbClr val="505050"/>
                    </a:gs>
                  </a:gsLst>
                  <a:lin ang="5400000" scaled="0"/>
                </a:gradFill>
                <a:latin typeface="Segoe UI"/>
              </a:rPr>
              <a:t>i</a:t>
            </a:r>
            <a:r>
              <a:rPr lang="en-US" sz="1099" spc="-30" dirty="0">
                <a:gradFill>
                  <a:gsLst>
                    <a:gs pos="1250">
                      <a:srgbClr val="505050"/>
                    </a:gs>
                    <a:gs pos="100000">
                      <a:srgbClr val="505050"/>
                    </a:gs>
                  </a:gsLst>
                  <a:lin ang="5400000" scaled="0"/>
                </a:gradFill>
                <a:latin typeface="Segoe UI"/>
              </a:rPr>
              <a:t> @</a:t>
            </a:r>
            <a:r>
              <a:rPr lang="en-US" sz="1099" spc="-30" dirty="0" err="1">
                <a:gradFill>
                  <a:gsLst>
                    <a:gs pos="1250">
                      <a:srgbClr val="505050"/>
                    </a:gs>
                    <a:gs pos="100000">
                      <a:srgbClr val="505050"/>
                    </a:gs>
                  </a:gsLst>
                  <a:lin ang="5400000" scaled="0"/>
                </a:gradFill>
                <a:latin typeface="Segoe UI"/>
              </a:rPr>
              <a:t>microsoft</a:t>
            </a:r>
            <a:r>
              <a:rPr lang="en-US" sz="1099" spc="-30" dirty="0">
                <a:gradFill>
                  <a:gsLst>
                    <a:gs pos="1250">
                      <a:srgbClr val="505050"/>
                    </a:gs>
                    <a:gs pos="100000">
                      <a:srgbClr val="505050"/>
                    </a:gs>
                  </a:gsLst>
                  <a:lin ang="5400000" scaled="0"/>
                </a:gradFill>
                <a:latin typeface="Segoe UI"/>
              </a:rPr>
              <a:t>/generator-</a:t>
            </a:r>
            <a:r>
              <a:rPr lang="en-US" sz="1099" spc="-30" dirty="0" err="1">
                <a:gradFill>
                  <a:gsLst>
                    <a:gs pos="1250">
                      <a:srgbClr val="505050"/>
                    </a:gs>
                    <a:gs pos="100000">
                      <a:srgbClr val="505050"/>
                    </a:gs>
                  </a:gsLst>
                  <a:lin ang="5400000" scaled="0"/>
                </a:gradFill>
                <a:latin typeface="Segoe UI"/>
              </a:rPr>
              <a:t>sharepoint</a:t>
            </a:r>
            <a:r>
              <a:rPr lang="en-US" sz="1099" spc="-30" dirty="0">
                <a:gradFill>
                  <a:gsLst>
                    <a:gs pos="1250">
                      <a:srgbClr val="505050"/>
                    </a:gs>
                    <a:gs pos="100000">
                      <a:srgbClr val="505050"/>
                    </a:gs>
                  </a:gsLst>
                  <a:lin ang="5400000" scaled="0"/>
                </a:gradFill>
                <a:latin typeface="Segoe UI"/>
              </a:rPr>
              <a:t> -g</a:t>
            </a:r>
          </a:p>
        </p:txBody>
      </p:sp>
      <p:sp>
        <p:nvSpPr>
          <p:cNvPr id="32" name="TextBox 31"/>
          <p:cNvSpPr txBox="1"/>
          <p:nvPr/>
        </p:nvSpPr>
        <p:spPr>
          <a:xfrm>
            <a:off x="858251" y="2666896"/>
            <a:ext cx="2236595" cy="266687"/>
          </a:xfrm>
          <a:prstGeom prst="rect">
            <a:avLst/>
          </a:prstGeom>
          <a:solidFill>
            <a:srgbClr val="E7E6E6">
              <a:alpha val="54902"/>
            </a:srgbClr>
          </a:solidFill>
        </p:spPr>
        <p:txBody>
          <a:bodyPr wrap="square" rtlCol="0">
            <a:spAutoFit/>
          </a:bodyPr>
          <a:lstStyle/>
          <a:p>
            <a:pPr defTabSz="932563">
              <a:defRPr/>
            </a:pPr>
            <a:r>
              <a:rPr lang="en-US" sz="1099" dirty="0" err="1">
                <a:gradFill>
                  <a:gsLst>
                    <a:gs pos="1250">
                      <a:srgbClr val="505050"/>
                    </a:gs>
                    <a:gs pos="100000">
                      <a:srgbClr val="505050"/>
                    </a:gs>
                  </a:gsLst>
                  <a:lin ang="5400000" scaled="0"/>
                </a:gradFill>
                <a:latin typeface="Segoe UI"/>
              </a:rPr>
              <a:t>yo</a:t>
            </a:r>
            <a:r>
              <a:rPr lang="en-US" sz="1099" dirty="0">
                <a:gradFill>
                  <a:gsLst>
                    <a:gs pos="1250">
                      <a:srgbClr val="505050"/>
                    </a:gs>
                    <a:gs pos="100000">
                      <a:srgbClr val="505050"/>
                    </a:gs>
                  </a:gsLst>
                  <a:lin ang="5400000" scaled="0"/>
                </a:gradFill>
                <a:latin typeface="Segoe UI"/>
              </a:rPr>
              <a:t> @</a:t>
            </a:r>
            <a:r>
              <a:rPr lang="en-US" sz="1099" dirty="0" err="1">
                <a:gradFill>
                  <a:gsLst>
                    <a:gs pos="1250">
                      <a:srgbClr val="505050"/>
                    </a:gs>
                    <a:gs pos="100000">
                      <a:srgbClr val="505050"/>
                    </a:gs>
                  </a:gsLst>
                  <a:lin ang="5400000" scaled="0"/>
                </a:gradFill>
                <a:latin typeface="Segoe UI"/>
              </a:rPr>
              <a:t>microsoft</a:t>
            </a:r>
            <a:r>
              <a:rPr lang="en-US" sz="1099" dirty="0">
                <a:gradFill>
                  <a:gsLst>
                    <a:gs pos="1250">
                      <a:srgbClr val="505050"/>
                    </a:gs>
                    <a:gs pos="100000">
                      <a:srgbClr val="505050"/>
                    </a:gs>
                  </a:gsLst>
                  <a:lin ang="5400000" scaled="0"/>
                </a:gradFill>
                <a:latin typeface="Segoe UI"/>
              </a:rPr>
              <a:t>/</a:t>
            </a:r>
            <a:r>
              <a:rPr lang="en-US" sz="1099" dirty="0" err="1">
                <a:gradFill>
                  <a:gsLst>
                    <a:gs pos="1250">
                      <a:srgbClr val="505050"/>
                    </a:gs>
                    <a:gs pos="100000">
                      <a:srgbClr val="505050"/>
                    </a:gs>
                  </a:gsLst>
                  <a:lin ang="5400000" scaled="0"/>
                </a:gradFill>
                <a:latin typeface="Segoe UI"/>
              </a:rPr>
              <a:t>sharepoint</a:t>
            </a:r>
            <a:endParaRPr lang="en-US" sz="1099" dirty="0">
              <a:gradFill>
                <a:gsLst>
                  <a:gs pos="1250">
                    <a:srgbClr val="505050"/>
                  </a:gs>
                  <a:gs pos="100000">
                    <a:srgbClr val="505050"/>
                  </a:gs>
                </a:gsLst>
                <a:lin ang="5400000" scaled="0"/>
              </a:gradFill>
              <a:latin typeface="Segoe UI"/>
            </a:endParaRPr>
          </a:p>
        </p:txBody>
      </p:sp>
      <p:sp>
        <p:nvSpPr>
          <p:cNvPr id="27" name="TextBox 26"/>
          <p:cNvSpPr txBox="1"/>
          <p:nvPr/>
        </p:nvSpPr>
        <p:spPr>
          <a:xfrm>
            <a:off x="858250" y="3523003"/>
            <a:ext cx="2236596" cy="266687"/>
          </a:xfrm>
          <a:prstGeom prst="rect">
            <a:avLst/>
          </a:prstGeom>
          <a:solidFill>
            <a:srgbClr val="E7E6E6">
              <a:alpha val="54902"/>
            </a:srgbClr>
          </a:solidFill>
        </p:spPr>
        <p:txBody>
          <a:bodyPr wrap="square" rtlCol="0">
            <a:spAutoFit/>
          </a:bodyPr>
          <a:lstStyle/>
          <a:p>
            <a:pPr defTabSz="932563">
              <a:defRPr/>
            </a:pPr>
            <a:r>
              <a:rPr lang="en-US" sz="1099" dirty="0">
                <a:gradFill>
                  <a:gsLst>
                    <a:gs pos="1250">
                      <a:srgbClr val="505050"/>
                    </a:gs>
                    <a:gs pos="100000">
                      <a:srgbClr val="505050"/>
                    </a:gs>
                  </a:gsLst>
                  <a:lin ang="5400000" scaled="0"/>
                </a:gradFill>
                <a:latin typeface="Segoe UI"/>
              </a:rPr>
              <a:t>Code</a:t>
            </a:r>
          </a:p>
        </p:txBody>
      </p:sp>
      <p:sp>
        <p:nvSpPr>
          <p:cNvPr id="29" name="TextBox 28"/>
          <p:cNvSpPr txBox="1"/>
          <p:nvPr/>
        </p:nvSpPr>
        <p:spPr>
          <a:xfrm>
            <a:off x="4818483" y="1795269"/>
            <a:ext cx="2089208" cy="237566"/>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gulp serve</a:t>
            </a:r>
          </a:p>
        </p:txBody>
      </p:sp>
      <p:sp>
        <p:nvSpPr>
          <p:cNvPr id="30" name="TextBox 29"/>
          <p:cNvSpPr txBox="1"/>
          <p:nvPr/>
        </p:nvSpPr>
        <p:spPr>
          <a:xfrm>
            <a:off x="4618264" y="2652859"/>
            <a:ext cx="2089208" cy="238604"/>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Local Workbench</a:t>
            </a:r>
          </a:p>
        </p:txBody>
      </p:sp>
      <p:cxnSp>
        <p:nvCxnSpPr>
          <p:cNvPr id="38" name="Straight Arrow Connector 37"/>
          <p:cNvCxnSpPr>
            <a:cxnSpLocks/>
            <a:stCxn id="11" idx="2"/>
            <a:endCxn id="34" idx="2"/>
          </p:cNvCxnSpPr>
          <p:nvPr/>
        </p:nvCxnSpPr>
        <p:spPr>
          <a:xfrm>
            <a:off x="9687735" y="2497805"/>
            <a:ext cx="0" cy="412927"/>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327" y="1794014"/>
            <a:ext cx="2089208" cy="237566"/>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gulp package-solution</a:t>
            </a:r>
          </a:p>
        </p:txBody>
      </p:sp>
      <p:sp>
        <p:nvSpPr>
          <p:cNvPr id="34" name="TextBox 33"/>
          <p:cNvSpPr txBox="1"/>
          <p:nvPr/>
        </p:nvSpPr>
        <p:spPr>
          <a:xfrm>
            <a:off x="8643132" y="2672128"/>
            <a:ext cx="2089208" cy="238604"/>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32563">
              <a:defRPr/>
            </a:pPr>
            <a:r>
              <a:rPr lang="en-US" sz="1099" dirty="0">
                <a:gradFill>
                  <a:gsLst>
                    <a:gs pos="1250">
                      <a:srgbClr val="505050"/>
                    </a:gs>
                    <a:gs pos="100000">
                      <a:srgbClr val="505050"/>
                    </a:gs>
                  </a:gsLst>
                  <a:lin ang="5400000" scaled="0"/>
                </a:gradFill>
                <a:latin typeface="Segoe UI"/>
              </a:rPr>
              <a:t>gulp deploy-azure-storage</a:t>
            </a:r>
          </a:p>
        </p:txBody>
      </p:sp>
      <p:sp>
        <p:nvSpPr>
          <p:cNvPr id="43" name="Flowchart: Decision 42"/>
          <p:cNvSpPr/>
          <p:nvPr/>
        </p:nvSpPr>
        <p:spPr>
          <a:xfrm>
            <a:off x="5447016" y="4698861"/>
            <a:ext cx="832142" cy="684598"/>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Ship?</a:t>
            </a:r>
          </a:p>
        </p:txBody>
      </p:sp>
      <p:cxnSp>
        <p:nvCxnSpPr>
          <p:cNvPr id="44" name="Straight Arrow Connector 43"/>
          <p:cNvCxnSpPr>
            <a:cxnSpLocks/>
            <a:stCxn id="8" idx="2"/>
            <a:endCxn id="43" idx="0"/>
          </p:cNvCxnSpPr>
          <p:nvPr/>
        </p:nvCxnSpPr>
        <p:spPr>
          <a:xfrm flipH="1">
            <a:off x="5863087" y="4213237"/>
            <a:ext cx="1" cy="48562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131" y="3809088"/>
            <a:ext cx="2077404" cy="4544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63">
              <a:lnSpc>
                <a:spcPct val="90000"/>
              </a:lnSpc>
              <a:defRPr/>
            </a:pPr>
            <a:r>
              <a:rPr lang="en-US" sz="1249" dirty="0">
                <a:gradFill>
                  <a:gsLst>
                    <a:gs pos="96875">
                      <a:srgbClr val="FFFFFF"/>
                    </a:gs>
                    <a:gs pos="78906">
                      <a:srgbClr val="FFFFFF"/>
                    </a:gs>
                  </a:gsLst>
                  <a:lin ang="5400000" scaled="1"/>
                </a:gradFill>
                <a:latin typeface="Segoe UI"/>
              </a:rPr>
              <a:t>Deploy to app catalog</a:t>
            </a:r>
          </a:p>
        </p:txBody>
      </p:sp>
      <p:cxnSp>
        <p:nvCxnSpPr>
          <p:cNvPr id="69" name="Straight Arrow Connector 68"/>
          <p:cNvCxnSpPr>
            <a:cxnSpLocks/>
            <a:stCxn id="17" idx="2"/>
            <a:endCxn id="70" idx="2"/>
          </p:cNvCxnSpPr>
          <p:nvPr/>
        </p:nvCxnSpPr>
        <p:spPr>
          <a:xfrm>
            <a:off x="9675930" y="3380663"/>
            <a:ext cx="11804" cy="410221"/>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4936" y="3571025"/>
            <a:ext cx="2065599" cy="21985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32563">
              <a:defRPr/>
            </a:pPr>
            <a:r>
              <a:rPr lang="en-US" sz="1099" dirty="0">
                <a:gradFill>
                  <a:gsLst>
                    <a:gs pos="1250">
                      <a:srgbClr val="505050"/>
                    </a:gs>
                    <a:gs pos="100000">
                      <a:srgbClr val="505050"/>
                    </a:gs>
                  </a:gsLst>
                  <a:lin ang="5400000" scaled="0"/>
                </a:gradFill>
                <a:latin typeface="Segoe UI"/>
              </a:rPr>
              <a:t>manual upload of the app</a:t>
            </a:r>
          </a:p>
        </p:txBody>
      </p:sp>
      <p:cxnSp>
        <p:nvCxnSpPr>
          <p:cNvPr id="77" name="Straight Arrow Connector 76"/>
          <p:cNvCxnSpPr>
            <a:cxnSpLocks/>
            <a:stCxn id="68" idx="2"/>
            <a:endCxn id="12" idx="0"/>
          </p:cNvCxnSpPr>
          <p:nvPr/>
        </p:nvCxnSpPr>
        <p:spPr>
          <a:xfrm flipH="1">
            <a:off x="9675932" y="4263521"/>
            <a:ext cx="5902" cy="428426"/>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58" y="2270589"/>
            <a:ext cx="2363974" cy="2770571"/>
          </a:xfrm>
          <a:prstGeom prst="bentConnector3">
            <a:avLst>
              <a:gd name="adj1" fmla="val 68478"/>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6651" y="5210911"/>
            <a:ext cx="339479" cy="339844"/>
          </a:xfrm>
          <a:prstGeom prst="rect">
            <a:avLst/>
          </a:prstGeom>
        </p:spPr>
      </p:pic>
      <p:sp>
        <p:nvSpPr>
          <p:cNvPr id="40" name="TextBox 39"/>
          <p:cNvSpPr txBox="1"/>
          <p:nvPr/>
        </p:nvSpPr>
        <p:spPr>
          <a:xfrm>
            <a:off x="4694454" y="3520620"/>
            <a:ext cx="2089208" cy="238604"/>
          </a:xfrm>
          <a:prstGeom prst="rect">
            <a:avLst/>
          </a:prstGeom>
          <a:solidFill>
            <a:srgbClr val="E7E6E6">
              <a:alpha val="54902"/>
            </a:srgbClr>
          </a:solidFill>
        </p:spPr>
        <p:txBody>
          <a:bodyPr wrap="none" rtlCol="0">
            <a:noAutofit/>
          </a:bodyPr>
          <a:lstStyle/>
          <a:p>
            <a:pPr defTabSz="932563">
              <a:defRPr/>
            </a:pPr>
            <a:r>
              <a:rPr lang="en-US" sz="1099" dirty="0">
                <a:gradFill>
                  <a:gsLst>
                    <a:gs pos="1250">
                      <a:srgbClr val="505050"/>
                    </a:gs>
                    <a:gs pos="100000">
                      <a:srgbClr val="505050"/>
                    </a:gs>
                  </a:gsLst>
                  <a:lin ang="5400000" scaled="0"/>
                </a:gradFill>
                <a:latin typeface="Segoe UI"/>
              </a:rPr>
              <a:t>Hosted Workbench</a:t>
            </a:r>
          </a:p>
        </p:txBody>
      </p:sp>
      <p:sp>
        <p:nvSpPr>
          <p:cNvPr id="13" name="Rectangle 12">
            <a:extLst>
              <a:ext uri="{FF2B5EF4-FFF2-40B4-BE49-F238E27FC236}">
                <a16:creationId xmlns:a16="http://schemas.microsoft.com/office/drawing/2014/main" id="{708F0A0D-ADE7-49DF-977A-34B6B08160E4}"/>
              </a:ext>
            </a:extLst>
          </p:cNvPr>
          <p:cNvSpPr/>
          <p:nvPr/>
        </p:nvSpPr>
        <p:spPr bwMode="auto">
          <a:xfrm>
            <a:off x="656427" y="1599148"/>
            <a:ext cx="2917233" cy="2819001"/>
          </a:xfrm>
          <a:prstGeom prst="rect">
            <a:avLst/>
          </a:prstGeom>
          <a:ln w="25400">
            <a:solidFill>
              <a:schemeClr val="tx2"/>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1" name="Rectangle 40">
            <a:extLst>
              <a:ext uri="{FF2B5EF4-FFF2-40B4-BE49-F238E27FC236}">
                <a16:creationId xmlns:a16="http://schemas.microsoft.com/office/drawing/2014/main" id="{72FDC75B-21D7-42B0-BBB3-7319E0E63321}"/>
              </a:ext>
            </a:extLst>
          </p:cNvPr>
          <p:cNvSpPr/>
          <p:nvPr/>
        </p:nvSpPr>
        <p:spPr bwMode="auto">
          <a:xfrm>
            <a:off x="3998144" y="1599199"/>
            <a:ext cx="3743877" cy="2819001"/>
          </a:xfrm>
          <a:prstGeom prst="rect">
            <a:avLst/>
          </a:prstGeom>
          <a:ln w="25400">
            <a:solidFill>
              <a:schemeClr val="tx2"/>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2" name="Rectangle 41">
            <a:extLst>
              <a:ext uri="{FF2B5EF4-FFF2-40B4-BE49-F238E27FC236}">
                <a16:creationId xmlns:a16="http://schemas.microsoft.com/office/drawing/2014/main" id="{52A28BAE-F9E3-48CD-8621-E0AC1C6D1536}"/>
              </a:ext>
            </a:extLst>
          </p:cNvPr>
          <p:cNvSpPr/>
          <p:nvPr/>
        </p:nvSpPr>
        <p:spPr bwMode="auto">
          <a:xfrm>
            <a:off x="8301507" y="1593182"/>
            <a:ext cx="2819961" cy="3586858"/>
          </a:xfrm>
          <a:prstGeom prst="rect">
            <a:avLst/>
          </a:prstGeom>
          <a:ln w="25400">
            <a:solidFill>
              <a:schemeClr val="tx2"/>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Graphic 14" descr="Checkmark">
            <a:extLst>
              <a:ext uri="{FF2B5EF4-FFF2-40B4-BE49-F238E27FC236}">
                <a16:creationId xmlns:a16="http://schemas.microsoft.com/office/drawing/2014/main" id="{6B02606D-E471-493A-BB29-BB6B69C1107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47467" y="4712692"/>
            <a:ext cx="320447" cy="320447"/>
          </a:xfrm>
          <a:prstGeom prst="rect">
            <a:avLst/>
          </a:prstGeom>
        </p:spPr>
      </p:pic>
      <p:cxnSp>
        <p:nvCxnSpPr>
          <p:cNvPr id="45" name="Straight Arrow Connector 44">
            <a:extLst>
              <a:ext uri="{FF2B5EF4-FFF2-40B4-BE49-F238E27FC236}">
                <a16:creationId xmlns:a16="http://schemas.microsoft.com/office/drawing/2014/main" id="{6D48BCD1-27B6-413B-A334-203811F4F955}"/>
              </a:ext>
            </a:extLst>
          </p:cNvPr>
          <p:cNvCxnSpPr/>
          <p:nvPr/>
        </p:nvCxnSpPr>
        <p:spPr>
          <a:xfrm flipH="1">
            <a:off x="5855611" y="2506803"/>
            <a:ext cx="5902" cy="403284"/>
          </a:xfrm>
          <a:prstGeom prst="straightConnector1">
            <a:avLst/>
          </a:prstGeom>
          <a:ln w="254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1"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1"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1"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left)">
                                      <p:cBhvr>
                                        <p:cTn id="58" dur="500"/>
                                        <p:tgtEl>
                                          <p:spTgt spid="30"/>
                                        </p:tgtEl>
                                      </p:cBhvr>
                                    </p:animEffect>
                                  </p:childTnLst>
                                </p:cTn>
                              </p:par>
                              <p:par>
                                <p:cTn id="59" presetID="22" presetClass="entr" presetSubtype="1"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up)">
                                      <p:cBhvr>
                                        <p:cTn id="61" dur="500"/>
                                        <p:tgtEl>
                                          <p:spTgt spid="39"/>
                                        </p:tgtEl>
                                      </p:cBhvr>
                                    </p:animEffect>
                                  </p:childTnLst>
                                </p:cTn>
                              </p:par>
                            </p:childTnLst>
                          </p:cTn>
                        </p:par>
                        <p:par>
                          <p:cTn id="62" fill="hold">
                            <p:stCondLst>
                              <p:cond delay="2500"/>
                            </p:stCondLst>
                            <p:childTnLst>
                              <p:par>
                                <p:cTn id="63" presetID="22" presetClass="entr" presetSubtype="8"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3500"/>
                            </p:stCondLst>
                            <p:childTnLst>
                              <p:par>
                                <p:cTn id="71" presetID="22" presetClass="entr" presetSubtype="1"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up)">
                                      <p:cBhvr>
                                        <p:cTn id="73" dur="500"/>
                                        <p:tgtEl>
                                          <p:spTgt spid="9"/>
                                        </p:tgtEl>
                                      </p:cBhvr>
                                    </p:animEffect>
                                  </p:childTnLst>
                                </p:cTn>
                              </p:par>
                            </p:childTnLst>
                          </p:cTn>
                        </p:par>
                        <p:par>
                          <p:cTn id="74" fill="hold">
                            <p:stCondLst>
                              <p:cond delay="4000"/>
                            </p:stCondLst>
                            <p:childTnLst>
                              <p:par>
                                <p:cTn id="75" presetID="22" presetClass="entr" presetSubtype="4"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1"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up)">
                                      <p:cBhvr>
                                        <p:cTn id="80" dur="500"/>
                                        <p:tgtEl>
                                          <p:spTgt spid="44"/>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par>
                          <p:cTn id="85" fill="hold">
                            <p:stCondLst>
                              <p:cond delay="5000"/>
                            </p:stCondLst>
                            <p:childTnLst>
                              <p:par>
                                <p:cTn id="86" presetID="22" presetClass="entr" presetSubtype="4"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wipe(down)">
                                      <p:cBhvr>
                                        <p:cTn id="91" dur="500"/>
                                        <p:tgtEl>
                                          <p:spTgt spid="9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down)">
                                      <p:cBhvr>
                                        <p:cTn id="96" dur="500"/>
                                        <p:tgtEl>
                                          <p:spTgt spid="81"/>
                                        </p:tgtEl>
                                      </p:cBhvr>
                                    </p:animEffect>
                                  </p:childTnLst>
                                </p:cTn>
                              </p:par>
                              <p:par>
                                <p:cTn id="97" presetID="1" presetClass="entr" presetSubtype="0" fill="hold"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fade">
                                      <p:cBhvr>
                                        <p:cTn id="106" dur="500"/>
                                        <p:tgtEl>
                                          <p:spTgt spid="11"/>
                                        </p:tgtEl>
                                      </p:cBhvr>
                                    </p:animEffect>
                                  </p:childTnLst>
                                </p:cTn>
                              </p:par>
                              <p:par>
                                <p:cTn id="107" presetID="22" presetClass="entr" presetSubtype="1"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up)">
                                      <p:cBhvr>
                                        <p:cTn id="109" dur="500"/>
                                        <p:tgtEl>
                                          <p:spTgt spid="38"/>
                                        </p:tgtEl>
                                      </p:cBhvr>
                                    </p:animEffect>
                                  </p:childTnLst>
                                </p:cTn>
                              </p:par>
                            </p:childTnLst>
                          </p:cTn>
                        </p:par>
                        <p:par>
                          <p:cTn id="110" fill="hold">
                            <p:stCondLst>
                              <p:cond delay="1500"/>
                            </p:stCondLst>
                            <p:childTnLst>
                              <p:par>
                                <p:cTn id="111" presetID="10" presetClass="entr" presetSubtype="0" fill="hold" grpId="0"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childTnLst>
                          </p:cTn>
                        </p:par>
                        <p:par>
                          <p:cTn id="114" fill="hold">
                            <p:stCondLst>
                              <p:cond delay="2000"/>
                            </p:stCondLst>
                            <p:childTnLst>
                              <p:par>
                                <p:cTn id="115" presetID="22" presetClass="entr" presetSubtype="8"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left)">
                                      <p:cBhvr>
                                        <p:cTn id="117" dur="500"/>
                                        <p:tgtEl>
                                          <p:spTgt spid="34"/>
                                        </p:tgtEl>
                                      </p:cBhvr>
                                    </p:animEffect>
                                  </p:childTnLst>
                                </p:cTn>
                              </p:par>
                              <p:par>
                                <p:cTn id="118" presetID="22" presetClass="entr" presetSubtype="1" fill="hold" nodeType="with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wipe(up)">
                                      <p:cBhvr>
                                        <p:cTn id="120" dur="500"/>
                                        <p:tgtEl>
                                          <p:spTgt spid="69"/>
                                        </p:tgtEl>
                                      </p:cBhvr>
                                    </p:animEffect>
                                  </p:childTnLst>
                                </p:cTn>
                              </p:par>
                            </p:childTnLst>
                          </p:cTn>
                        </p:par>
                        <p:par>
                          <p:cTn id="121" fill="hold">
                            <p:stCondLst>
                              <p:cond delay="2500"/>
                            </p:stCondLst>
                            <p:childTnLst>
                              <p:par>
                                <p:cTn id="122" presetID="10" presetClass="entr" presetSubtype="0" fill="hold" grpId="0" nodeType="after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fade">
                                      <p:cBhvr>
                                        <p:cTn id="124" dur="500"/>
                                        <p:tgtEl>
                                          <p:spTgt spid="68"/>
                                        </p:tgtEl>
                                      </p:cBhvr>
                                    </p:animEffect>
                                  </p:childTnLst>
                                </p:cTn>
                              </p:par>
                            </p:childTnLst>
                          </p:cTn>
                        </p:par>
                        <p:par>
                          <p:cTn id="125" fill="hold">
                            <p:stCondLst>
                              <p:cond delay="3000"/>
                            </p:stCondLst>
                            <p:childTnLst>
                              <p:par>
                                <p:cTn id="126" presetID="22" presetClass="entr" presetSubtype="8"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left)">
                                      <p:cBhvr>
                                        <p:cTn id="128" dur="500"/>
                                        <p:tgtEl>
                                          <p:spTgt spid="70"/>
                                        </p:tgtEl>
                                      </p:cBhvr>
                                    </p:animEffect>
                                  </p:childTnLst>
                                </p:cTn>
                              </p:par>
                              <p:par>
                                <p:cTn id="129" presetID="22" presetClass="entr" presetSubtype="1"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up)">
                                      <p:cBhvr>
                                        <p:cTn id="131" dur="500"/>
                                        <p:tgtEl>
                                          <p:spTgt spid="77"/>
                                        </p:tgtEl>
                                      </p:cBhvr>
                                    </p:animEffect>
                                  </p:childTnLst>
                                </p:cTn>
                              </p:par>
                            </p:childTnLst>
                          </p:cTn>
                        </p:par>
                        <p:par>
                          <p:cTn id="132" fill="hold">
                            <p:stCondLst>
                              <p:cond delay="3500"/>
                            </p:stCondLst>
                            <p:childTnLst>
                              <p:par>
                                <p:cTn id="133" presetID="10" presetClass="entr" presetSubtype="0" fill="hold" grpId="0" nodeType="after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fade">
                                      <p:cBhvr>
                                        <p:cTn id="135" dur="500"/>
                                        <p:tgtEl>
                                          <p:spTgt spid="12"/>
                                        </p:tgtEl>
                                      </p:cBhvr>
                                    </p:animEffect>
                                  </p:childTnLst>
                                </p:cTn>
                              </p:par>
                            </p:childTnLst>
                          </p:cTn>
                        </p:par>
                        <p:par>
                          <p:cTn id="136" fill="hold">
                            <p:stCondLst>
                              <p:cond delay="4000"/>
                            </p:stCondLst>
                            <p:childTnLst>
                              <p:par>
                                <p:cTn id="137" presetID="10" presetClass="entr" presetSubtype="0" fill="hold" nodeType="after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fade">
                                      <p:cBhvr>
                                        <p:cTn id="139" dur="500"/>
                                        <p:tgtEl>
                                          <p:spTgt spid="85"/>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P spid="40" grpId="0" animBg="1"/>
      <p:bldP spid="13"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Environment</a:t>
            </a:r>
          </a:p>
        </p:txBody>
      </p:sp>
      <p:grpSp>
        <p:nvGrpSpPr>
          <p:cNvPr id="17" name="Group 41"/>
          <p:cNvGrpSpPr/>
          <p:nvPr/>
        </p:nvGrpSpPr>
        <p:grpSpPr>
          <a:xfrm>
            <a:off x="265127" y="1383730"/>
            <a:ext cx="3858653" cy="3276135"/>
            <a:chOff x="503237" y="2354262"/>
            <a:chExt cx="3086937" cy="3276600"/>
          </a:xfrm>
        </p:grpSpPr>
        <p:sp>
          <p:nvSpPr>
            <p:cNvPr id="5" name="Rectangle 42"/>
            <p:cNvSpPr/>
            <p:nvPr/>
          </p:nvSpPr>
          <p:spPr bwMode="auto">
            <a:xfrm>
              <a:off x="589921" y="2486894"/>
              <a:ext cx="290823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a:t>
              </a:r>
            </a:p>
          </p:txBody>
        </p:sp>
        <p:sp>
          <p:nvSpPr>
            <p:cNvPr id="8" name="TextBox 43"/>
            <p:cNvSpPr txBox="1"/>
            <p:nvPr/>
          </p:nvSpPr>
          <p:spPr>
            <a:xfrm>
              <a:off x="582299" y="3020294"/>
              <a:ext cx="2894089" cy="2056715"/>
            </a:xfrm>
            <a:prstGeom prst="rect">
              <a:avLst/>
            </a:prstGeom>
            <a:noFill/>
          </p:spPr>
          <p:txBody>
            <a:bodyPr wrap="none" lIns="182854" tIns="146283" rIns="182854" bIns="146283" rtlCol="0">
              <a:spAutoFit/>
            </a:bodyPr>
            <a:lstStyle/>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Tools on the host</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Extra effort to switch between</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the different versions of </a:t>
              </a:r>
              <a:r>
                <a:rPr lang="en-US" dirty="0" err="1">
                  <a:gradFill>
                    <a:gsLst>
                      <a:gs pos="2917">
                        <a:schemeClr val="tx1"/>
                      </a:gs>
                      <a:gs pos="30000">
                        <a:schemeClr val="tx1"/>
                      </a:gs>
                    </a:gsLst>
                    <a:lin ang="5400000" scaled="0"/>
                  </a:gradFill>
                </a:rPr>
                <a:t>SPFx</a:t>
              </a:r>
              <a:endParaRPr lang="en-US" dirty="0">
                <a:gradFill>
                  <a:gsLst>
                    <a:gs pos="2917">
                      <a:schemeClr val="tx1"/>
                    </a:gs>
                    <a:gs pos="30000">
                      <a:schemeClr val="tx1"/>
                    </a:gs>
                  </a:gsLst>
                  <a:lin ang="5400000" scaled="0"/>
                </a:gradFill>
              </a:endParaRP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Requires OS admin to install</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tooling</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No additional software</a:t>
              </a:r>
            </a:p>
          </p:txBody>
        </p:sp>
        <p:sp>
          <p:nvSpPr>
            <p:cNvPr id="14" name="Rectangle 44"/>
            <p:cNvSpPr/>
            <p:nvPr/>
          </p:nvSpPr>
          <p:spPr bwMode="auto">
            <a:xfrm>
              <a:off x="503237" y="2354262"/>
              <a:ext cx="3086937" cy="3276600"/>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49"/>
          <p:cNvGrpSpPr/>
          <p:nvPr/>
        </p:nvGrpSpPr>
        <p:grpSpPr>
          <a:xfrm>
            <a:off x="4384521" y="1383730"/>
            <a:ext cx="3855316" cy="3276135"/>
            <a:chOff x="4273752" y="1841014"/>
            <a:chExt cx="3852341" cy="3276600"/>
          </a:xfrm>
        </p:grpSpPr>
        <p:sp>
          <p:nvSpPr>
            <p:cNvPr id="7" name="Rectangle 50"/>
            <p:cNvSpPr/>
            <p:nvPr/>
          </p:nvSpPr>
          <p:spPr bwMode="auto">
            <a:xfrm>
              <a:off x="4393864" y="1974247"/>
              <a:ext cx="3615451"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9" name="TextBox 51"/>
            <p:cNvSpPr txBox="1"/>
            <p:nvPr/>
          </p:nvSpPr>
          <p:spPr>
            <a:xfrm>
              <a:off x="4366346" y="2583246"/>
              <a:ext cx="3719099" cy="2135202"/>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Tools on the host</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Isolate </a:t>
              </a:r>
              <a:r>
                <a:rPr lang="en-US" dirty="0" err="1">
                  <a:gradFill>
                    <a:gsLst>
                      <a:gs pos="2917">
                        <a:schemeClr val="tx1"/>
                      </a:gs>
                      <a:gs pos="30000">
                        <a:schemeClr val="tx1"/>
                      </a:gs>
                    </a:gsLst>
                    <a:lin ang="5400000" scaled="0"/>
                  </a:gradFill>
                </a:rPr>
                <a:t>SPFx</a:t>
              </a:r>
              <a:r>
                <a:rPr lang="en-US" dirty="0">
                  <a:gradFill>
                    <a:gsLst>
                      <a:gs pos="2917">
                        <a:schemeClr val="tx1"/>
                      </a:gs>
                      <a:gs pos="30000">
                        <a:schemeClr val="tx1"/>
                      </a:gs>
                    </a:gsLst>
                    <a:lin ang="5400000" scaled="0"/>
                  </a:gradFill>
                </a:rPr>
                <a:t> dependencies</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Speed up developer environment setup</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Easy to keep up-to-date</a:t>
              </a:r>
            </a:p>
            <a:p>
              <a:pPr marL="342834" indent="-342834">
                <a:lnSpc>
                  <a:spcPct val="90000"/>
                </a:lnSpc>
                <a:spcAft>
                  <a:spcPts val="600"/>
                </a:spcAft>
                <a:buFont typeface="Arial" charset="0"/>
                <a:buChar char="•"/>
              </a:pPr>
              <a:endParaRPr lang="en-US" dirty="0">
                <a:gradFill>
                  <a:gsLst>
                    <a:gs pos="2917">
                      <a:schemeClr val="tx1"/>
                    </a:gs>
                    <a:gs pos="30000">
                      <a:schemeClr val="tx1"/>
                    </a:gs>
                  </a:gsLst>
                  <a:lin ang="5400000" scaled="0"/>
                </a:gradFill>
              </a:endParaRPr>
            </a:p>
          </p:txBody>
        </p:sp>
        <p:sp>
          <p:nvSpPr>
            <p:cNvPr id="15" name="Rectangle 52"/>
            <p:cNvSpPr/>
            <p:nvPr/>
          </p:nvSpPr>
          <p:spPr bwMode="auto">
            <a:xfrm>
              <a:off x="4273752" y="1841014"/>
              <a:ext cx="3852341" cy="3276600"/>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57"/>
          <p:cNvGrpSpPr/>
          <p:nvPr/>
        </p:nvGrpSpPr>
        <p:grpSpPr>
          <a:xfrm>
            <a:off x="8503911" y="1383730"/>
            <a:ext cx="3858651" cy="3276135"/>
            <a:chOff x="8753475" y="1439862"/>
            <a:chExt cx="3190935" cy="3276600"/>
          </a:xfrm>
        </p:grpSpPr>
        <p:sp>
          <p:nvSpPr>
            <p:cNvPr id="6" name="Rectangle 58"/>
            <p:cNvSpPr/>
            <p:nvPr/>
          </p:nvSpPr>
          <p:spPr bwMode="auto">
            <a:xfrm>
              <a:off x="8846848" y="1573095"/>
              <a:ext cx="290019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Virtual Machine</a:t>
              </a:r>
            </a:p>
          </p:txBody>
        </p:sp>
        <p:sp>
          <p:nvSpPr>
            <p:cNvPr id="10" name="TextBox 59"/>
            <p:cNvSpPr txBox="1"/>
            <p:nvPr/>
          </p:nvSpPr>
          <p:spPr>
            <a:xfrm>
              <a:off x="8809038" y="2182094"/>
              <a:ext cx="3135372" cy="1802417"/>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Tools in the VM</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Easy to work with different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versions of </a:t>
              </a:r>
              <a:r>
                <a:rPr lang="en-US" dirty="0" err="1">
                  <a:gradFill>
                    <a:gsLst>
                      <a:gs pos="2917">
                        <a:schemeClr val="tx1"/>
                      </a:gs>
                      <a:gs pos="30000">
                        <a:schemeClr val="tx1"/>
                      </a:gs>
                    </a:gsLst>
                    <a:lin ang="5400000" scaled="0"/>
                  </a:gradFill>
                </a:rPr>
                <a:t>SPFx</a:t>
              </a:r>
              <a:endParaRPr lang="en-US" dirty="0">
                <a:gradFill>
                  <a:gsLst>
                    <a:gs pos="2917">
                      <a:schemeClr val="tx1"/>
                    </a:gs>
                    <a:gs pos="30000">
                      <a:schemeClr val="tx1"/>
                    </a:gs>
                  </a:gsLst>
                  <a:lin ang="5400000" scaled="0"/>
                </a:gradFill>
              </a:endParaRP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Large VMs</a:t>
              </a:r>
            </a:p>
            <a:p>
              <a:pPr marL="342834" indent="-342834">
                <a:lnSpc>
                  <a:spcPct val="90000"/>
                </a:lnSpc>
                <a:spcAft>
                  <a:spcPts val="600"/>
                </a:spcAft>
                <a:buFont typeface="Arial" charset="0"/>
                <a:buChar char="•"/>
              </a:pPr>
              <a:r>
                <a:rPr lang="en-US" dirty="0">
                  <a:gradFill>
                    <a:gsLst>
                      <a:gs pos="2917">
                        <a:schemeClr val="tx1"/>
                      </a:gs>
                      <a:gs pos="30000">
                        <a:schemeClr val="tx1"/>
                      </a:gs>
                    </a:gsLst>
                    <a:lin ang="5400000" scaled="0"/>
                  </a:gradFill>
                </a:rPr>
                <a:t>Requires maintaining full OS</a:t>
              </a:r>
            </a:p>
          </p:txBody>
        </p:sp>
        <p:sp>
          <p:nvSpPr>
            <p:cNvPr id="16" name="Rectangle 60"/>
            <p:cNvSpPr/>
            <p:nvPr/>
          </p:nvSpPr>
          <p:spPr bwMode="auto">
            <a:xfrm>
              <a:off x="8753475" y="1439862"/>
              <a:ext cx="3086937" cy="3276600"/>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804" y="4654310"/>
            <a:ext cx="2194245" cy="146283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42048" y="4830422"/>
            <a:ext cx="1554746" cy="13050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39771" y="4855818"/>
            <a:ext cx="2254120" cy="966052"/>
          </a:xfrm>
          <a:prstGeom prst="rect">
            <a:avLst/>
          </a:prstGeom>
        </p:spPr>
      </p:pic>
      <p:sp>
        <p:nvSpPr>
          <p:cNvPr id="23" name="Rectangle 22">
            <a:extLst>
              <a:ext uri="{FF2B5EF4-FFF2-40B4-BE49-F238E27FC236}">
                <a16:creationId xmlns:a16="http://schemas.microsoft.com/office/drawing/2014/main" id="{77FAF805-AD6C-4A7C-B8EE-C422986CC853}"/>
              </a:ext>
            </a:extLst>
          </p:cNvPr>
          <p:cNvSpPr/>
          <p:nvPr/>
        </p:nvSpPr>
        <p:spPr bwMode="auto">
          <a:xfrm>
            <a:off x="3971" y="6528562"/>
            <a:ext cx="12431184" cy="479608"/>
          </a:xfrm>
          <a:prstGeom prst="rect">
            <a:avLst/>
          </a:prstGeom>
          <a:solidFill>
            <a:srgbClr val="0078D7"/>
          </a:solidFill>
          <a:ln w="10795" cap="flat" cmpd="sng" algn="ctr">
            <a:noFill/>
            <a:prstDash val="solid"/>
            <a:headEnd type="none" w="med" len="med"/>
            <a:tailEnd type="none" w="med" len="med"/>
          </a:ln>
          <a:effectLst/>
        </p:spPr>
        <p:txBody>
          <a:bodyPr vert="horz" wrap="square" lIns="91427" tIns="45700" rIns="0" bIns="45700" numCol="1" rtlCol="0" anchor="ctr" anchorCtr="0" compatLnSpc="1">
            <a:prstTxWarp prst="textNoShape">
              <a:avLst/>
            </a:prstTxWarp>
          </a:bodyPr>
          <a:lstStyle/>
          <a:p>
            <a:pPr defTabSz="913575" fontAlgn="base">
              <a:spcBef>
                <a:spcPct val="0"/>
              </a:spcBef>
              <a:spcAft>
                <a:spcPct val="0"/>
              </a:spcAft>
              <a:defRPr/>
            </a:pPr>
            <a:r>
              <a:rPr lang="en-US" sz="1599" b="1" kern="0" dirty="0">
                <a:gradFill>
                  <a:gsLst>
                    <a:gs pos="0">
                      <a:srgbClr val="FFFFFF"/>
                    </a:gs>
                    <a:gs pos="100000">
                      <a:srgbClr val="FFFFFF"/>
                    </a:gs>
                  </a:gsLst>
                  <a:lin ang="5400000" scaled="0"/>
                </a:gradFill>
                <a:ea typeface="Segoe UI" pitchFamily="34" charset="0"/>
                <a:cs typeface="Segoe UI" pitchFamily="34" charset="0"/>
              </a:rPr>
              <a:t>https://aka.ms/spfx-dev-env</a:t>
            </a:r>
          </a:p>
        </p:txBody>
      </p:sp>
    </p:spTree>
    <p:extLst>
      <p:ext uri="{BB962C8B-B14F-4D97-AF65-F5344CB8AC3E}">
        <p14:creationId xmlns:p14="http://schemas.microsoft.com/office/powerpoint/2010/main" val="153593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C1EF-4492-4AD5-99BE-75AB4A4A9127}"/>
              </a:ext>
            </a:extLst>
          </p:cNvPr>
          <p:cNvSpPr>
            <a:spLocks noGrp="1"/>
          </p:cNvSpPr>
          <p:nvPr>
            <p:ph type="title"/>
          </p:nvPr>
        </p:nvSpPr>
        <p:spPr/>
        <p:txBody>
          <a:bodyPr/>
          <a:lstStyle/>
          <a:p>
            <a:r>
              <a:rPr lang="en-US" dirty="0"/>
              <a:t>Multiple Components</a:t>
            </a:r>
          </a:p>
        </p:txBody>
      </p:sp>
      <p:sp>
        <p:nvSpPr>
          <p:cNvPr id="11" name="Text Placeholder 10">
            <a:extLst>
              <a:ext uri="{FF2B5EF4-FFF2-40B4-BE49-F238E27FC236}">
                <a16:creationId xmlns:a16="http://schemas.microsoft.com/office/drawing/2014/main" id="{4AA96F9D-1951-4B30-B18F-299A87556171}"/>
              </a:ext>
            </a:extLst>
          </p:cNvPr>
          <p:cNvSpPr>
            <a:spLocks noGrp="1"/>
          </p:cNvSpPr>
          <p:nvPr>
            <p:ph sz="quarter" idx="4294967295"/>
          </p:nvPr>
        </p:nvSpPr>
        <p:spPr>
          <a:xfrm>
            <a:off x="1279525" y="1087438"/>
            <a:ext cx="11156950" cy="5337175"/>
          </a:xfrm>
        </p:spPr>
        <p:txBody>
          <a:bodyPr/>
          <a:lstStyle/>
          <a:p>
            <a:pPr marL="457112" indent="-457112"/>
            <a:r>
              <a:rPr lang="en-US" sz="2200" dirty="0"/>
              <a:t>Include multiple components in a single package</a:t>
            </a:r>
            <a:br>
              <a:rPr lang="en-US" sz="2200" dirty="0"/>
            </a:br>
            <a:endParaRPr lang="en-US" sz="2200" dirty="0"/>
          </a:p>
          <a:p>
            <a:pPr marL="457112" indent="-457112"/>
            <a:r>
              <a:rPr lang="en-US" sz="2200" dirty="0"/>
              <a:t>Just execute:</a:t>
            </a:r>
          </a:p>
          <a:p>
            <a:pPr marL="712651" lvl="1" indent="-457112"/>
            <a:r>
              <a:rPr lang="en-US" sz="2200" dirty="0" err="1">
                <a:latin typeface="Consolas" panose="020B0609020204030204" pitchFamily="49" charset="0"/>
              </a:rPr>
              <a:t>yo</a:t>
            </a:r>
            <a:r>
              <a:rPr lang="en-US" sz="2200" dirty="0">
                <a:latin typeface="Consolas" panose="020B0609020204030204" pitchFamily="49" charset="0"/>
              </a:rPr>
              <a:t> @</a:t>
            </a:r>
            <a:r>
              <a:rPr lang="en-US" sz="2200" dirty="0" err="1">
                <a:latin typeface="Consolas" panose="020B0609020204030204" pitchFamily="49" charset="0"/>
              </a:rPr>
              <a:t>microsoft</a:t>
            </a:r>
            <a:r>
              <a:rPr lang="en-US" sz="2200" dirty="0">
                <a:latin typeface="Consolas" panose="020B0609020204030204" pitchFamily="49" charset="0"/>
              </a:rPr>
              <a:t>/</a:t>
            </a:r>
            <a:r>
              <a:rPr lang="en-US" sz="2200" dirty="0" err="1">
                <a:latin typeface="Consolas" panose="020B0609020204030204" pitchFamily="49" charset="0"/>
              </a:rPr>
              <a:t>sharepoint</a:t>
            </a:r>
            <a:br>
              <a:rPr lang="en-US" sz="2200" dirty="0"/>
            </a:br>
            <a:endParaRPr lang="en-US" sz="2200" dirty="0"/>
          </a:p>
          <a:p>
            <a:pPr marL="457112" indent="-457112"/>
            <a:r>
              <a:rPr lang="en-US" sz="2200" dirty="0"/>
              <a:t>Understand how components get bundled</a:t>
            </a:r>
          </a:p>
          <a:p>
            <a:pPr marL="712651" lvl="1" indent="-457112"/>
            <a:r>
              <a:rPr lang="en-US" sz="2200" dirty="0"/>
              <a:t>config\</a:t>
            </a:r>
            <a:r>
              <a:rPr lang="en-US" sz="2200" dirty="0" err="1"/>
              <a:t>config.json</a:t>
            </a:r>
            <a:br>
              <a:rPr lang="en-US" sz="2200" dirty="0"/>
            </a:br>
            <a:endParaRPr lang="en-US" sz="2200" dirty="0"/>
          </a:p>
          <a:p>
            <a:pPr marL="457112" indent="-457112"/>
            <a:r>
              <a:rPr lang="en-US" sz="2200" dirty="0"/>
              <a:t>Understand implications of multiple frameworks</a:t>
            </a:r>
            <a:br>
              <a:rPr lang="en-US" sz="2200" dirty="0"/>
            </a:br>
            <a:endParaRPr lang="en-US" sz="2200" dirty="0"/>
          </a:p>
          <a:p>
            <a:pPr marL="457112" indent="-457112"/>
            <a:r>
              <a:rPr lang="en-US" sz="2200" dirty="0" err="1"/>
              <a:t>SPFx</a:t>
            </a:r>
            <a:r>
              <a:rPr lang="en-US" sz="2200" dirty="0"/>
              <a:t> version applies to all components</a:t>
            </a:r>
          </a:p>
        </p:txBody>
      </p:sp>
      <p:grpSp>
        <p:nvGrpSpPr>
          <p:cNvPr id="21" name="Group 20">
            <a:extLst>
              <a:ext uri="{FF2B5EF4-FFF2-40B4-BE49-F238E27FC236}">
                <a16:creationId xmlns:a16="http://schemas.microsoft.com/office/drawing/2014/main" id="{5D00281F-1D17-42F7-80B1-6A380A200A6A}"/>
              </a:ext>
            </a:extLst>
          </p:cNvPr>
          <p:cNvGrpSpPr/>
          <p:nvPr/>
        </p:nvGrpSpPr>
        <p:grpSpPr>
          <a:xfrm>
            <a:off x="7710812" y="1249682"/>
            <a:ext cx="3809459" cy="4495161"/>
            <a:chOff x="274639" y="1363662"/>
            <a:chExt cx="3810000" cy="4495799"/>
          </a:xfrm>
        </p:grpSpPr>
        <p:sp>
          <p:nvSpPr>
            <p:cNvPr id="22" name="Rectangle 21">
              <a:extLst>
                <a:ext uri="{FF2B5EF4-FFF2-40B4-BE49-F238E27FC236}">
                  <a16:creationId xmlns:a16="http://schemas.microsoft.com/office/drawing/2014/main" id="{0220EB77-19A2-4407-8038-4AAAE31323B6}"/>
                </a:ext>
              </a:extLst>
            </p:cNvPr>
            <p:cNvSpPr/>
            <p:nvPr/>
          </p:nvSpPr>
          <p:spPr bwMode="auto">
            <a:xfrm>
              <a:off x="427037" y="1592262"/>
              <a:ext cx="3429002"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SPFx</a:t>
              </a:r>
              <a:r>
                <a:rPr lang="en-US" sz="2400" dirty="0">
                  <a:gradFill>
                    <a:gsLst>
                      <a:gs pos="0">
                        <a:srgbClr val="FFFFFF"/>
                      </a:gs>
                      <a:gs pos="100000">
                        <a:srgbClr val="FFFFFF"/>
                      </a:gs>
                    </a:gsLst>
                    <a:lin ang="5400000" scaled="0"/>
                  </a:gradFill>
                  <a:ea typeface="Segoe UI" pitchFamily="34" charset="0"/>
                  <a:cs typeface="Segoe UI" pitchFamily="34" charset="0"/>
                </a:rPr>
                <a:t> @1.x Solution</a:t>
              </a:r>
            </a:p>
          </p:txBody>
        </p:sp>
        <p:sp>
          <p:nvSpPr>
            <p:cNvPr id="23" name="Rectangle 22">
              <a:extLst>
                <a:ext uri="{FF2B5EF4-FFF2-40B4-BE49-F238E27FC236}">
                  <a16:creationId xmlns:a16="http://schemas.microsoft.com/office/drawing/2014/main" id="{8EC9983C-A23F-4001-9D6D-4F309DCC6874}"/>
                </a:ext>
              </a:extLst>
            </p:cNvPr>
            <p:cNvSpPr/>
            <p:nvPr/>
          </p:nvSpPr>
          <p:spPr bwMode="auto">
            <a:xfrm>
              <a:off x="1417639" y="2354262"/>
              <a:ext cx="243840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Components</a:t>
              </a:r>
            </a:p>
          </p:txBody>
        </p:sp>
        <p:sp>
          <p:nvSpPr>
            <p:cNvPr id="24" name="Rectangle 23">
              <a:extLst>
                <a:ext uri="{FF2B5EF4-FFF2-40B4-BE49-F238E27FC236}">
                  <a16:creationId xmlns:a16="http://schemas.microsoft.com/office/drawing/2014/main" id="{55C8C9D8-2562-4520-BCDF-2AE442D45E40}"/>
                </a:ext>
              </a:extLst>
            </p:cNvPr>
            <p:cNvSpPr/>
            <p:nvPr/>
          </p:nvSpPr>
          <p:spPr bwMode="auto">
            <a:xfrm>
              <a:off x="1951039" y="30400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Part 1</a:t>
              </a:r>
            </a:p>
          </p:txBody>
        </p:sp>
        <p:sp>
          <p:nvSpPr>
            <p:cNvPr id="25" name="Rectangle 24">
              <a:extLst>
                <a:ext uri="{FF2B5EF4-FFF2-40B4-BE49-F238E27FC236}">
                  <a16:creationId xmlns:a16="http://schemas.microsoft.com/office/drawing/2014/main" id="{B9F3CE69-1D9F-41C2-8B26-894DC72448F3}"/>
                </a:ext>
              </a:extLst>
            </p:cNvPr>
            <p:cNvSpPr/>
            <p:nvPr/>
          </p:nvSpPr>
          <p:spPr bwMode="auto">
            <a:xfrm>
              <a:off x="1951039" y="37258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Part 2</a:t>
              </a:r>
            </a:p>
          </p:txBody>
        </p:sp>
        <p:sp>
          <p:nvSpPr>
            <p:cNvPr id="26" name="Rectangle 25">
              <a:extLst>
                <a:ext uri="{FF2B5EF4-FFF2-40B4-BE49-F238E27FC236}">
                  <a16:creationId xmlns:a16="http://schemas.microsoft.com/office/drawing/2014/main" id="{A4224289-85DE-4D8D-A717-DFE422F201AC}"/>
                </a:ext>
              </a:extLst>
            </p:cNvPr>
            <p:cNvSpPr/>
            <p:nvPr/>
          </p:nvSpPr>
          <p:spPr bwMode="auto">
            <a:xfrm>
              <a:off x="1957461" y="44116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Extension 1</a:t>
              </a:r>
            </a:p>
          </p:txBody>
        </p:sp>
        <p:sp>
          <p:nvSpPr>
            <p:cNvPr id="27" name="Rectangle 26">
              <a:extLst>
                <a:ext uri="{FF2B5EF4-FFF2-40B4-BE49-F238E27FC236}">
                  <a16:creationId xmlns:a16="http://schemas.microsoft.com/office/drawing/2014/main" id="{4474CFDB-46E3-48E4-8F33-9C45D709BBBD}"/>
                </a:ext>
              </a:extLst>
            </p:cNvPr>
            <p:cNvSpPr/>
            <p:nvPr/>
          </p:nvSpPr>
          <p:spPr bwMode="auto">
            <a:xfrm>
              <a:off x="1957461" y="5097462"/>
              <a:ext cx="1898578"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Extension 2</a:t>
              </a:r>
            </a:p>
          </p:txBody>
        </p:sp>
        <p:sp>
          <p:nvSpPr>
            <p:cNvPr id="28" name="Rectangle 27">
              <a:extLst>
                <a:ext uri="{FF2B5EF4-FFF2-40B4-BE49-F238E27FC236}">
                  <a16:creationId xmlns:a16="http://schemas.microsoft.com/office/drawing/2014/main" id="{80676E4E-3DD4-453B-96F7-728192AEC6DF}"/>
                </a:ext>
              </a:extLst>
            </p:cNvPr>
            <p:cNvSpPr/>
            <p:nvPr/>
          </p:nvSpPr>
          <p:spPr bwMode="auto">
            <a:xfrm>
              <a:off x="274639" y="1363662"/>
              <a:ext cx="3810000" cy="4495799"/>
            </a:xfrm>
            <a:prstGeom prst="rect">
              <a:avLst/>
            </a:prstGeom>
            <a:noFill/>
            <a:ln w="12700">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9512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CC55-98DD-4C3E-84D1-BF9806E3F7BB}"/>
              </a:ext>
            </a:extLst>
          </p:cNvPr>
          <p:cNvSpPr>
            <a:spLocks noGrp="1"/>
          </p:cNvSpPr>
          <p:nvPr>
            <p:ph type="title"/>
          </p:nvPr>
        </p:nvSpPr>
        <p:spPr/>
        <p:txBody>
          <a:bodyPr/>
          <a:lstStyle/>
          <a:p>
            <a:r>
              <a:rPr lang="en-US" dirty="0"/>
              <a:t>JavaScript Frameworks</a:t>
            </a:r>
          </a:p>
        </p:txBody>
      </p:sp>
      <p:sp>
        <p:nvSpPr>
          <p:cNvPr id="4" name="Rectangle 3">
            <a:extLst>
              <a:ext uri="{FF2B5EF4-FFF2-40B4-BE49-F238E27FC236}">
                <a16:creationId xmlns:a16="http://schemas.microsoft.com/office/drawing/2014/main" id="{4930946A-A4E6-49ED-8C11-E134002C8B7E}"/>
              </a:ext>
            </a:extLst>
          </p:cNvPr>
          <p:cNvSpPr/>
          <p:nvPr/>
        </p:nvSpPr>
        <p:spPr>
          <a:xfrm>
            <a:off x="6097068" y="3312623"/>
            <a:ext cx="247199" cy="37668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a:extLst>
              <a:ext uri="{FF2B5EF4-FFF2-40B4-BE49-F238E27FC236}">
                <a16:creationId xmlns:a16="http://schemas.microsoft.com/office/drawing/2014/main" id="{B92D9AB0-5654-4EAA-8775-68EEC652C10D}"/>
              </a:ext>
            </a:extLst>
          </p:cNvPr>
          <p:cNvSpPr/>
          <p:nvPr/>
        </p:nvSpPr>
        <p:spPr>
          <a:xfrm>
            <a:off x="6097068" y="3312623"/>
            <a:ext cx="247199" cy="37668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2" name="Picture 21">
            <a:extLst>
              <a:ext uri="{FF2B5EF4-FFF2-40B4-BE49-F238E27FC236}">
                <a16:creationId xmlns:a16="http://schemas.microsoft.com/office/drawing/2014/main" id="{593D3C5F-DB69-44AC-B8C8-8F954D168E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0043" y="1897289"/>
            <a:ext cx="1536054" cy="1536054"/>
          </a:xfrm>
          <a:prstGeom prst="rect">
            <a:avLst/>
          </a:prstGeom>
        </p:spPr>
      </p:pic>
      <p:pic>
        <p:nvPicPr>
          <p:cNvPr id="18" name="Picture 17" descr="Screen Clipping">
            <a:extLst>
              <a:ext uri="{FF2B5EF4-FFF2-40B4-BE49-F238E27FC236}">
                <a16:creationId xmlns:a16="http://schemas.microsoft.com/office/drawing/2014/main" id="{D355344B-5199-40BE-8585-A9640937C6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1711" y="2582993"/>
            <a:ext cx="1945485" cy="520575"/>
          </a:xfrm>
          <a:prstGeom prst="rect">
            <a:avLst/>
          </a:prstGeom>
        </p:spPr>
      </p:pic>
      <p:pic>
        <p:nvPicPr>
          <p:cNvPr id="19" name="Picture 18">
            <a:extLst>
              <a:ext uri="{FF2B5EF4-FFF2-40B4-BE49-F238E27FC236}">
                <a16:creationId xmlns:a16="http://schemas.microsoft.com/office/drawing/2014/main" id="{91D45FF6-A984-4A20-A03A-7F0CCD5BE5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5489" y="1690870"/>
            <a:ext cx="2579184" cy="717873"/>
          </a:xfrm>
          <a:prstGeom prst="rect">
            <a:avLst/>
          </a:prstGeom>
        </p:spPr>
      </p:pic>
      <p:pic>
        <p:nvPicPr>
          <p:cNvPr id="2050" name="Picture 2" descr="http://blog.teamtreehouse.com/wp-content/uploads/2011/03/handlebars.png">
            <a:extLst>
              <a:ext uri="{FF2B5EF4-FFF2-40B4-BE49-F238E27FC236}">
                <a16:creationId xmlns:a16="http://schemas.microsoft.com/office/drawing/2014/main" id="{E4922D56-9BCC-4A33-82B3-9DA4B477DB4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13562" y="3325466"/>
            <a:ext cx="1945485" cy="565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mo.githubusercontent.com/02ed3f6695f288aedec24c2a329c667281efef5f/687474703a2f2f707265636973696f6e2d736f6674776172652e636f6d2f77702d636f6e74656e742f75706c6f6164732f323031342f30342f6a5175726572792e676966">
            <a:extLst>
              <a:ext uri="{FF2B5EF4-FFF2-40B4-BE49-F238E27FC236}">
                <a16:creationId xmlns:a16="http://schemas.microsoft.com/office/drawing/2014/main" id="{91DAF4DD-238E-4177-BAE0-82E219CFD37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33740" y="4170216"/>
            <a:ext cx="1106222" cy="11062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1067y8t86k9le.cloudfront.net/wp-content/uploads/2017/03/29223213/vuejs-logo.jpg">
            <a:extLst>
              <a:ext uri="{FF2B5EF4-FFF2-40B4-BE49-F238E27FC236}">
                <a16:creationId xmlns:a16="http://schemas.microsoft.com/office/drawing/2014/main" id="{179A2376-701B-4050-BF87-DD406F14C62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570562" y="3917663"/>
            <a:ext cx="2032609" cy="124215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9F4D3B4-EC22-4F71-8933-2975C698327C}"/>
              </a:ext>
            </a:extLst>
          </p:cNvPr>
          <p:cNvSpPr/>
          <p:nvPr/>
        </p:nvSpPr>
        <p:spPr bwMode="auto">
          <a:xfrm>
            <a:off x="439911" y="1516344"/>
            <a:ext cx="5657158" cy="4114217"/>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0773C52-A263-497E-9DAA-56B51700F39F}"/>
              </a:ext>
            </a:extLst>
          </p:cNvPr>
          <p:cNvSpPr/>
          <p:nvPr/>
        </p:nvSpPr>
        <p:spPr bwMode="auto">
          <a:xfrm>
            <a:off x="6466473" y="1516344"/>
            <a:ext cx="5530094" cy="4114217"/>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97A3E88B-07B6-46ED-AB01-E3C032D122DC}"/>
              </a:ext>
            </a:extLst>
          </p:cNvPr>
          <p:cNvSpPr txBox="1"/>
          <p:nvPr/>
        </p:nvSpPr>
        <p:spPr>
          <a:xfrm>
            <a:off x="1776684" y="5805086"/>
            <a:ext cx="340642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Templating Frameworks</a:t>
            </a:r>
          </a:p>
        </p:txBody>
      </p:sp>
      <p:sp>
        <p:nvSpPr>
          <p:cNvPr id="32" name="TextBox 31">
            <a:extLst>
              <a:ext uri="{FF2B5EF4-FFF2-40B4-BE49-F238E27FC236}">
                <a16:creationId xmlns:a16="http://schemas.microsoft.com/office/drawing/2014/main" id="{3CD54BEB-E890-41DE-A31F-790896699E03}"/>
              </a:ext>
            </a:extLst>
          </p:cNvPr>
          <p:cNvSpPr txBox="1"/>
          <p:nvPr/>
        </p:nvSpPr>
        <p:spPr>
          <a:xfrm>
            <a:off x="7452424" y="5805086"/>
            <a:ext cx="3439911"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Frameworks</a:t>
            </a:r>
          </a:p>
        </p:txBody>
      </p:sp>
      <p:sp>
        <p:nvSpPr>
          <p:cNvPr id="34" name="Rectangle 33">
            <a:extLst>
              <a:ext uri="{FF2B5EF4-FFF2-40B4-BE49-F238E27FC236}">
                <a16:creationId xmlns:a16="http://schemas.microsoft.com/office/drawing/2014/main" id="{F36EA7AD-AC26-4646-85E0-713B361E837E}"/>
              </a:ext>
            </a:extLst>
          </p:cNvPr>
          <p:cNvSpPr/>
          <p:nvPr/>
        </p:nvSpPr>
        <p:spPr bwMode="auto">
          <a:xfrm>
            <a:off x="3971" y="6528562"/>
            <a:ext cx="12431184" cy="479608"/>
          </a:xfrm>
          <a:prstGeom prst="rect">
            <a:avLst/>
          </a:prstGeom>
          <a:solidFill>
            <a:srgbClr val="0078D7"/>
          </a:solidFill>
          <a:ln w="10795" cap="flat" cmpd="sng" algn="ctr">
            <a:noFill/>
            <a:prstDash val="solid"/>
            <a:headEnd type="none" w="med" len="med"/>
            <a:tailEnd type="none" w="med" len="med"/>
          </a:ln>
          <a:effectLst/>
        </p:spPr>
        <p:txBody>
          <a:bodyPr vert="horz" wrap="square" lIns="91427" tIns="45700" rIns="0" bIns="45700" numCol="1" rtlCol="0" anchor="ctr" anchorCtr="0" compatLnSpc="1">
            <a:prstTxWarp prst="textNoShape">
              <a:avLst/>
            </a:prstTxWarp>
          </a:bodyPr>
          <a:lstStyle/>
          <a:p>
            <a:pPr defTabSz="913575" fontAlgn="base">
              <a:spcBef>
                <a:spcPct val="0"/>
              </a:spcBef>
              <a:spcAft>
                <a:spcPct val="0"/>
              </a:spcAft>
              <a:defRPr/>
            </a:pPr>
            <a:r>
              <a:rPr lang="en-US" sz="1599" b="1" kern="0" dirty="0">
                <a:gradFill>
                  <a:gsLst>
                    <a:gs pos="0">
                      <a:srgbClr val="FFFFFF"/>
                    </a:gs>
                    <a:gs pos="100000">
                      <a:srgbClr val="FFFFFF"/>
                    </a:gs>
                  </a:gsLst>
                  <a:lin ang="5400000" scaled="0"/>
                </a:gradFill>
                <a:ea typeface="Segoe UI" pitchFamily="34" charset="0"/>
                <a:cs typeface="Segoe UI" pitchFamily="34" charset="0"/>
              </a:rPr>
              <a:t>https://github.com/SharePoint/sp-dev-fx-webparts/ </a:t>
            </a:r>
          </a:p>
        </p:txBody>
      </p:sp>
    </p:spTree>
    <p:extLst>
      <p:ext uri="{BB962C8B-B14F-4D97-AF65-F5344CB8AC3E}">
        <p14:creationId xmlns:p14="http://schemas.microsoft.com/office/powerpoint/2010/main" val="12341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27" grpId="0"/>
      <p:bldP spid="32"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69E4-F405-48FE-BCBB-247C642A2291}"/>
              </a:ext>
            </a:extLst>
          </p:cNvPr>
          <p:cNvSpPr>
            <a:spLocks noGrp="1"/>
          </p:cNvSpPr>
          <p:nvPr>
            <p:ph type="title"/>
          </p:nvPr>
        </p:nvSpPr>
        <p:spPr/>
        <p:txBody>
          <a:bodyPr/>
          <a:lstStyle/>
          <a:p>
            <a:r>
              <a:rPr lang="es-ES" dirty="0"/>
              <a:t>Diseñar para SharePoint</a:t>
            </a:r>
            <a:endParaRPr lang="en-US" dirty="0"/>
          </a:p>
        </p:txBody>
      </p:sp>
      <p:pic>
        <p:nvPicPr>
          <p:cNvPr id="5" name="Picture Placeholder 4">
            <a:extLst>
              <a:ext uri="{FF2B5EF4-FFF2-40B4-BE49-F238E27FC236}">
                <a16:creationId xmlns:a16="http://schemas.microsoft.com/office/drawing/2014/main" id="{879C4C29-B780-4B94-A8F9-BDF76A15ED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7" r="17639"/>
          <a:stretch/>
        </p:blipFill>
        <p:spPr>
          <a:xfrm>
            <a:off x="4784233" y="-1"/>
            <a:ext cx="7651359" cy="6994525"/>
          </a:xfrm>
        </p:spPr>
      </p:pic>
      <p:sp>
        <p:nvSpPr>
          <p:cNvPr id="3" name="TextBox 2">
            <a:extLst>
              <a:ext uri="{FF2B5EF4-FFF2-40B4-BE49-F238E27FC236}">
                <a16:creationId xmlns:a16="http://schemas.microsoft.com/office/drawing/2014/main" id="{12E99432-AA91-4019-A95F-A18E45BAAF92}"/>
              </a:ext>
            </a:extLst>
          </p:cNvPr>
          <p:cNvSpPr txBox="1"/>
          <p:nvPr/>
        </p:nvSpPr>
        <p:spPr>
          <a:xfrm>
            <a:off x="4784233" y="6994525"/>
            <a:ext cx="7651359" cy="238240"/>
          </a:xfrm>
          <a:prstGeom prst="rect">
            <a:avLst/>
          </a:prstGeom>
          <a:noFill/>
        </p:spPr>
        <p:txBody>
          <a:bodyPr wrap="square" rtlCol="0">
            <a:spAutoFit/>
          </a:bodyPr>
          <a:lstStyle/>
          <a:p>
            <a:r>
              <a:rPr lang="en-US" sz="918">
                <a:hlinkClick r:id="rId3" tooltip="http://www.flickr.com/photos/toomuchdew/11914685765/"/>
              </a:rPr>
              <a:t>This Photo</a:t>
            </a:r>
            <a:r>
              <a:rPr lang="en-US" sz="918"/>
              <a:t> by Unknown Author is licensed under </a:t>
            </a:r>
            <a:r>
              <a:rPr lang="en-US" sz="918">
                <a:hlinkClick r:id="rId4" tooltip="https://creativecommons.org/licenses/by-nc-nd/3.0/"/>
              </a:rPr>
              <a:t>CC BY-NC-ND</a:t>
            </a:r>
            <a:endParaRPr lang="en-US" sz="918"/>
          </a:p>
        </p:txBody>
      </p:sp>
    </p:spTree>
    <p:extLst>
      <p:ext uri="{BB962C8B-B14F-4D97-AF65-F5344CB8AC3E}">
        <p14:creationId xmlns:p14="http://schemas.microsoft.com/office/powerpoint/2010/main" val="182116150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0799C-1CC1-49E1-AD60-4D3A816E07C9}"/>
              </a:ext>
            </a:extLst>
          </p:cNvPr>
          <p:cNvSpPr>
            <a:spLocks noGrp="1"/>
          </p:cNvSpPr>
          <p:nvPr>
            <p:ph type="title"/>
          </p:nvPr>
        </p:nvSpPr>
        <p:spPr/>
        <p:txBody>
          <a:bodyPr/>
          <a:lstStyle/>
          <a:p>
            <a:r>
              <a:rPr lang="es-ES" dirty="0"/>
              <a:t>SharePoint Design </a:t>
            </a:r>
            <a:r>
              <a:rPr lang="es-ES" dirty="0" err="1"/>
              <a:t>Principles</a:t>
            </a:r>
            <a:endParaRPr lang="en-US" dirty="0"/>
          </a:p>
        </p:txBody>
      </p:sp>
      <p:sp>
        <p:nvSpPr>
          <p:cNvPr id="3" name="Content Placeholder 2">
            <a:extLst>
              <a:ext uri="{FF2B5EF4-FFF2-40B4-BE49-F238E27FC236}">
                <a16:creationId xmlns:a16="http://schemas.microsoft.com/office/drawing/2014/main" id="{E66DDA01-2EC9-4945-A8B7-D1E9FF1CB7F2}"/>
              </a:ext>
            </a:extLst>
          </p:cNvPr>
          <p:cNvSpPr>
            <a:spLocks noGrp="1"/>
          </p:cNvSpPr>
          <p:nvPr>
            <p:ph sz="quarter" idx="4294967295"/>
          </p:nvPr>
        </p:nvSpPr>
        <p:spPr>
          <a:xfrm>
            <a:off x="1279525" y="1724346"/>
            <a:ext cx="11156950" cy="4700267"/>
          </a:xfrm>
        </p:spPr>
        <p:txBody>
          <a:bodyPr/>
          <a:lstStyle/>
          <a:p>
            <a:pPr marL="466298" indent="-466298"/>
            <a:r>
              <a:rPr lang="en-US" dirty="0"/>
              <a:t>Optimistic and fast</a:t>
            </a:r>
          </a:p>
          <a:p>
            <a:pPr marL="466298" indent="-466298"/>
            <a:r>
              <a:rPr lang="en-US" dirty="0"/>
              <a:t>Dynamic and alive</a:t>
            </a:r>
          </a:p>
          <a:p>
            <a:pPr marL="466298" indent="-466298"/>
            <a:r>
              <a:rPr lang="en-US" dirty="0"/>
              <a:t>Authentic and useful</a:t>
            </a:r>
          </a:p>
          <a:p>
            <a:pPr marL="466298" indent="-466298"/>
            <a:r>
              <a:rPr lang="en-US" dirty="0"/>
              <a:t>Forward-thinking</a:t>
            </a:r>
          </a:p>
          <a:p>
            <a:pPr marL="466298" indent="-466298"/>
            <a:r>
              <a:rPr lang="en-US" dirty="0"/>
              <a:t>Accessible and optimized</a:t>
            </a:r>
          </a:p>
        </p:txBody>
      </p:sp>
    </p:spTree>
    <p:extLst>
      <p:ext uri="{BB962C8B-B14F-4D97-AF65-F5344CB8AC3E}">
        <p14:creationId xmlns:p14="http://schemas.microsoft.com/office/powerpoint/2010/main" val="1334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B62A2-C5B1-4E4F-BB5C-6D11387CB535}"/>
              </a:ext>
            </a:extLst>
          </p:cNvPr>
          <p:cNvSpPr>
            <a:spLocks noGrp="1"/>
          </p:cNvSpPr>
          <p:nvPr>
            <p:ph type="title"/>
          </p:nvPr>
        </p:nvSpPr>
        <p:spPr/>
        <p:txBody>
          <a:bodyPr/>
          <a:lstStyle/>
          <a:p>
            <a:r>
              <a:rPr lang="en-US" dirty="0" err="1"/>
              <a:t>FluentUI</a:t>
            </a:r>
            <a:r>
              <a:rPr lang="en-US" dirty="0"/>
              <a:t> Core Styles</a:t>
            </a:r>
          </a:p>
        </p:txBody>
      </p:sp>
      <p:sp>
        <p:nvSpPr>
          <p:cNvPr id="9" name="Text Placeholder 8"/>
          <p:cNvSpPr>
            <a:spLocks noGrp="1"/>
          </p:cNvSpPr>
          <p:nvPr>
            <p:ph sz="quarter" idx="4294967295"/>
          </p:nvPr>
        </p:nvSpPr>
        <p:spPr>
          <a:xfrm>
            <a:off x="1279525" y="1724346"/>
            <a:ext cx="11156950" cy="4700267"/>
          </a:xfrm>
        </p:spPr>
        <p:txBody>
          <a:bodyPr/>
          <a:lstStyle/>
          <a:p>
            <a:pPr marL="0" indent="0">
              <a:buNone/>
            </a:pPr>
            <a:r>
              <a:rPr lang="en-US" sz="2800" dirty="0"/>
              <a:t>Animations | Colors | Layout | Typography</a:t>
            </a:r>
            <a:endParaRPr lang="en-US" sz="2400" dirty="0"/>
          </a:p>
        </p:txBody>
      </p:sp>
      <p:grpSp>
        <p:nvGrpSpPr>
          <p:cNvPr id="6" name="Group 5"/>
          <p:cNvGrpSpPr/>
          <p:nvPr/>
        </p:nvGrpSpPr>
        <p:grpSpPr>
          <a:xfrm>
            <a:off x="9373533" y="1211611"/>
            <a:ext cx="2330326" cy="5409433"/>
            <a:chOff x="655637" y="1363662"/>
            <a:chExt cx="2330657" cy="541020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5637" y="1363662"/>
              <a:ext cx="2330657" cy="259080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879" y="4038599"/>
              <a:ext cx="1586171" cy="2735263"/>
            </a:xfrm>
            <a:prstGeom prst="rect">
              <a:avLst/>
            </a:prstGeom>
          </p:spPr>
        </p:pic>
      </p:grpSp>
      <p:sp>
        <p:nvSpPr>
          <p:cNvPr id="7" name="TextBox 6">
            <a:extLst>
              <a:ext uri="{FF2B5EF4-FFF2-40B4-BE49-F238E27FC236}">
                <a16:creationId xmlns:a16="http://schemas.microsoft.com/office/drawing/2014/main" id="{E7B904D0-7405-4114-AC9A-D1A441BADFC6}"/>
              </a:ext>
            </a:extLst>
          </p:cNvPr>
          <p:cNvSpPr txBox="1"/>
          <p:nvPr/>
        </p:nvSpPr>
        <p:spPr>
          <a:xfrm>
            <a:off x="1207021" y="2335779"/>
            <a:ext cx="7866827" cy="4088834"/>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Fabric Core Styles support in </a:t>
            </a:r>
            <a:r>
              <a:rPr lang="en-US" sz="2800" dirty="0" err="1">
                <a:gradFill>
                  <a:gsLst>
                    <a:gs pos="2917">
                      <a:schemeClr val="tx1"/>
                    </a:gs>
                    <a:gs pos="30000">
                      <a:schemeClr val="tx1"/>
                    </a:gs>
                  </a:gsLst>
                  <a:lin ang="5400000" scaled="0"/>
                </a:gradFill>
              </a:rPr>
              <a:t>SPFx</a:t>
            </a:r>
            <a:br>
              <a:rPr lang="en-US" sz="2800" dirty="0">
                <a:gradFill>
                  <a:gsLst>
                    <a:gs pos="2917">
                      <a:schemeClr val="tx1"/>
                    </a:gs>
                    <a:gs pos="30000">
                      <a:schemeClr val="tx1"/>
                    </a:gs>
                  </a:gsLst>
                  <a:lin ang="5400000" scaled="0"/>
                </a:gradFill>
              </a:rPr>
            </a:br>
            <a:endParaRPr lang="en-US" sz="2800" dirty="0">
              <a:gradFill>
                <a:gsLst>
                  <a:gs pos="2917">
                    <a:schemeClr val="tx1"/>
                  </a:gs>
                  <a:gs pos="30000">
                    <a:schemeClr val="tx1"/>
                  </a:gs>
                </a:gsLst>
                <a:lin ang="5400000" scaled="0"/>
              </a:gradFill>
            </a:endParaRPr>
          </a:p>
          <a:p>
            <a:pPr marL="342834" indent="-342834">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Snapshot of styles used in SharePoint</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r>
              <a:rPr lang="en-US" sz="2856" dirty="0" err="1">
                <a:solidFill>
                  <a:srgbClr val="323130"/>
                </a:solidFill>
                <a:latin typeface="Monaco"/>
              </a:rPr>
              <a:t>npm</a:t>
            </a:r>
            <a:r>
              <a:rPr lang="en-US" sz="2856" dirty="0">
                <a:solidFill>
                  <a:srgbClr val="323130"/>
                </a:solidFill>
                <a:latin typeface="Monaco"/>
              </a:rPr>
              <a:t> install @fluentui/react</a:t>
            </a:r>
          </a:p>
          <a:p>
            <a:pPr>
              <a:lnSpc>
                <a:spcPct val="90000"/>
              </a:lnSpc>
              <a:spcAft>
                <a:spcPts val="600"/>
              </a:spcAft>
            </a:pPr>
            <a:r>
              <a:rPr lang="en-US" sz="2500" i="1" dirty="0">
                <a:gradFill>
                  <a:gsLst>
                    <a:gs pos="2917">
                      <a:schemeClr val="tx1"/>
                    </a:gs>
                    <a:gs pos="30000">
                      <a:schemeClr val="tx1"/>
                    </a:gs>
                  </a:gsLst>
                  <a:lin ang="5400000" scaled="0"/>
                </a:gradFill>
                <a:latin typeface="Consolas" panose="020B0609020204030204" pitchFamily="49" charset="0"/>
              </a:rPr>
              <a:t>import { </a:t>
            </a:r>
            <a:r>
              <a:rPr lang="en-US" sz="2500" i="1" dirty="0" err="1">
                <a:gradFill>
                  <a:gsLst>
                    <a:gs pos="2917">
                      <a:schemeClr val="tx1"/>
                    </a:gs>
                    <a:gs pos="30000">
                      <a:schemeClr val="tx1"/>
                    </a:gs>
                  </a:gsLst>
                  <a:lin ang="5400000" scaled="0"/>
                </a:gradFill>
                <a:latin typeface="Consolas" panose="020B0609020204030204" pitchFamily="49" charset="0"/>
              </a:rPr>
              <a:t>PrimaryButton</a:t>
            </a:r>
            <a:r>
              <a:rPr lang="en-US" sz="2500" i="1" dirty="0">
                <a:gradFill>
                  <a:gsLst>
                    <a:gs pos="2917">
                      <a:schemeClr val="tx1"/>
                    </a:gs>
                    <a:gs pos="30000">
                      <a:schemeClr val="tx1"/>
                    </a:gs>
                  </a:gsLst>
                  <a:lin ang="5400000" scaled="0"/>
                </a:gradFill>
                <a:latin typeface="Consolas" panose="020B0609020204030204" pitchFamily="49" charset="0"/>
              </a:rPr>
              <a:t> } from '@</a:t>
            </a:r>
            <a:r>
              <a:rPr lang="en-US" sz="2500" i="1" dirty="0" err="1">
                <a:gradFill>
                  <a:gsLst>
                    <a:gs pos="2917">
                      <a:schemeClr val="tx1"/>
                    </a:gs>
                    <a:gs pos="30000">
                      <a:schemeClr val="tx1"/>
                    </a:gs>
                  </a:gsLst>
                  <a:lin ang="5400000" scaled="0"/>
                </a:gradFill>
                <a:latin typeface="Consolas" panose="020B0609020204030204" pitchFamily="49" charset="0"/>
              </a:rPr>
              <a:t>fluentui</a:t>
            </a:r>
            <a:r>
              <a:rPr lang="en-US" sz="2500" i="1" dirty="0">
                <a:gradFill>
                  <a:gsLst>
                    <a:gs pos="2917">
                      <a:schemeClr val="tx1"/>
                    </a:gs>
                    <a:gs pos="30000">
                      <a:schemeClr val="tx1"/>
                    </a:gs>
                  </a:gsLst>
                  <a:lin ang="5400000" scaled="0"/>
                </a:gradFill>
                <a:latin typeface="Consolas" panose="020B0609020204030204" pitchFamily="49" charset="0"/>
              </a:rPr>
              <a:t>/react';</a:t>
            </a:r>
          </a:p>
          <a:p>
            <a:pPr>
              <a:lnSpc>
                <a:spcPct val="90000"/>
              </a:lnSpc>
              <a:spcAft>
                <a:spcPts val="600"/>
              </a:spcAft>
            </a:pPr>
            <a:endParaRPr lang="en-US" sz="2500" dirty="0">
              <a:gradFill>
                <a:gsLst>
                  <a:gs pos="2917">
                    <a:schemeClr val="tx1"/>
                  </a:gs>
                  <a:gs pos="30000">
                    <a:schemeClr val="tx1"/>
                  </a:gs>
                </a:gsLst>
                <a:lin ang="5400000" scaled="0"/>
              </a:gradFill>
              <a:latin typeface="Consolas" panose="020B0609020204030204" pitchFamily="49" charset="0"/>
            </a:endParaRPr>
          </a:p>
          <a:p>
            <a:pPr>
              <a:lnSpc>
                <a:spcPct val="90000"/>
              </a:lnSpc>
              <a:spcAft>
                <a:spcPts val="600"/>
              </a:spcAft>
            </a:pPr>
            <a:endParaRPr lang="en-US" sz="25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414029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2A6DA-02BD-4206-B7F5-0E8685147B2C}"/>
              </a:ext>
            </a:extLst>
          </p:cNvPr>
          <p:cNvSpPr>
            <a:spLocks noGrp="1"/>
          </p:cNvSpPr>
          <p:nvPr>
            <p:ph type="title"/>
          </p:nvPr>
        </p:nvSpPr>
        <p:spPr/>
        <p:txBody>
          <a:bodyPr/>
          <a:lstStyle/>
          <a:p>
            <a:r>
              <a:rPr lang="en-US" dirty="0"/>
              <a:t>Working with CSS in </a:t>
            </a:r>
            <a:r>
              <a:rPr lang="en-US" dirty="0" err="1"/>
              <a:t>SPFx</a:t>
            </a:r>
            <a:endParaRPr lang="en-US" dirty="0"/>
          </a:p>
        </p:txBody>
      </p:sp>
      <p:sp>
        <p:nvSpPr>
          <p:cNvPr id="4" name="Text Placeholder 3">
            <a:extLst>
              <a:ext uri="{FF2B5EF4-FFF2-40B4-BE49-F238E27FC236}">
                <a16:creationId xmlns:a16="http://schemas.microsoft.com/office/drawing/2014/main" id="{B80B5C78-C821-4E14-BE0D-74916471FFF0}"/>
              </a:ext>
            </a:extLst>
          </p:cNvPr>
          <p:cNvSpPr>
            <a:spLocks noGrp="1"/>
          </p:cNvSpPr>
          <p:nvPr>
            <p:ph sz="quarter" idx="4294967295"/>
          </p:nvPr>
        </p:nvSpPr>
        <p:spPr>
          <a:xfrm>
            <a:off x="1279525" y="1859280"/>
            <a:ext cx="11156950" cy="4565333"/>
          </a:xfrm>
        </p:spPr>
        <p:txBody>
          <a:bodyPr/>
          <a:lstStyle/>
          <a:p>
            <a:r>
              <a:rPr lang="en-US" dirty="0"/>
              <a:t>Use CSS Modules</a:t>
            </a:r>
            <a:br>
              <a:rPr lang="en-US" dirty="0"/>
            </a:br>
            <a:endParaRPr lang="en-US" dirty="0"/>
          </a:p>
          <a:p>
            <a:r>
              <a:rPr lang="en-US" dirty="0"/>
              <a:t>Avoid using IDs</a:t>
            </a:r>
            <a:br>
              <a:rPr lang="en-US" dirty="0"/>
            </a:br>
            <a:endParaRPr lang="en-US" dirty="0"/>
          </a:p>
          <a:p>
            <a:r>
              <a:rPr lang="en-US" dirty="0"/>
              <a:t>SASS over plain CSS markup</a:t>
            </a:r>
            <a:br>
              <a:rPr lang="en-US" dirty="0"/>
            </a:br>
            <a:endParaRPr lang="en-US" dirty="0"/>
          </a:p>
          <a:p>
            <a:r>
              <a:rPr lang="en-US" dirty="0"/>
              <a:t>Use Fabric SASS </a:t>
            </a:r>
            <a:r>
              <a:rPr lang="en-US" dirty="0" err="1"/>
              <a:t>Mixins</a:t>
            </a:r>
            <a:endParaRPr lang="en-US" dirty="0"/>
          </a:p>
        </p:txBody>
      </p:sp>
      <p:pic>
        <p:nvPicPr>
          <p:cNvPr id="14" name="Picture 13">
            <a:extLst>
              <a:ext uri="{FF2B5EF4-FFF2-40B4-BE49-F238E27FC236}">
                <a16:creationId xmlns:a16="http://schemas.microsoft.com/office/drawing/2014/main" id="{B45D5CD5-C0F4-4D75-A027-0E6812EB4C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03968" y="1592534"/>
            <a:ext cx="6956404" cy="3809459"/>
          </a:xfrm>
          <a:prstGeom prst="rect">
            <a:avLst/>
          </a:prstGeom>
        </p:spPr>
      </p:pic>
    </p:spTree>
    <p:extLst>
      <p:ext uri="{BB962C8B-B14F-4D97-AF65-F5344CB8AC3E}">
        <p14:creationId xmlns:p14="http://schemas.microsoft.com/office/powerpoint/2010/main" val="198638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383359-99F5-4092-8518-CDD71120B9C9}"/>
              </a:ext>
            </a:extLst>
          </p:cNvPr>
          <p:cNvSpPr>
            <a:spLocks noGrp="1"/>
          </p:cNvSpPr>
          <p:nvPr>
            <p:ph type="title"/>
          </p:nvPr>
        </p:nvSpPr>
        <p:spPr/>
        <p:txBody>
          <a:bodyPr/>
          <a:lstStyle/>
          <a:p>
            <a:r>
              <a:rPr lang="en-US" dirty="0"/>
              <a:t>Fabric React: Using SASS </a:t>
            </a:r>
            <a:r>
              <a:rPr lang="en-US" dirty="0" err="1"/>
              <a:t>Mixins</a:t>
            </a:r>
            <a:endParaRPr lang="en-US" dirty="0"/>
          </a:p>
        </p:txBody>
      </p:sp>
      <p:sp>
        <p:nvSpPr>
          <p:cNvPr id="3" name="Rectangle 2">
            <a:extLst>
              <a:ext uri="{FF2B5EF4-FFF2-40B4-BE49-F238E27FC236}">
                <a16:creationId xmlns:a16="http://schemas.microsoft.com/office/drawing/2014/main" id="{7764AC20-9F1E-4AC3-B4A4-4E984A6B30CA}"/>
              </a:ext>
            </a:extLst>
          </p:cNvPr>
          <p:cNvSpPr/>
          <p:nvPr/>
        </p:nvSpPr>
        <p:spPr>
          <a:xfrm>
            <a:off x="855007" y="1510987"/>
            <a:ext cx="7148312" cy="5259901"/>
          </a:xfrm>
          <a:prstGeom prst="rect">
            <a:avLst/>
          </a:prstGeom>
        </p:spPr>
        <p:txBody>
          <a:bodyPr wrap="square">
            <a:spAutoFit/>
          </a:bodyPr>
          <a:lstStyle/>
          <a:p>
            <a:r>
              <a:rPr lang="en-US" sz="1399" dirty="0">
                <a:latin typeface="Consolas" panose="020B0609020204030204" pitchFamily="49" charset="0"/>
              </a:rPr>
              <a:t>@import ‘~office-</a:t>
            </a:r>
            <a:r>
              <a:rPr lang="en-US" sz="1399" dirty="0" err="1">
                <a:latin typeface="Consolas" panose="020B0609020204030204" pitchFamily="49" charset="0"/>
              </a:rPr>
              <a:t>ui</a:t>
            </a:r>
            <a:r>
              <a:rPr lang="en-US" sz="1399" dirty="0">
                <a:latin typeface="Consolas" panose="020B0609020204030204" pitchFamily="49" charset="0"/>
              </a:rPr>
              <a:t>-fabric-react/</a:t>
            </a:r>
            <a:r>
              <a:rPr lang="en-US" sz="1399" dirty="0" err="1">
                <a:latin typeface="Consolas" panose="020B0609020204030204" pitchFamily="49" charset="0"/>
              </a:rPr>
              <a:t>dist</a:t>
            </a:r>
            <a:r>
              <a:rPr lang="en-US" sz="1399" dirty="0">
                <a:latin typeface="Consolas" panose="020B0609020204030204" pitchFamily="49" charset="0"/>
              </a:rPr>
              <a:t>/sass/</a:t>
            </a:r>
            <a:r>
              <a:rPr lang="en-US" sz="1399" dirty="0" err="1">
                <a:latin typeface="Consolas" panose="020B0609020204030204" pitchFamily="49" charset="0"/>
              </a:rPr>
              <a:t>Fabric.scss</a:t>
            </a:r>
            <a:r>
              <a:rPr lang="en-US" sz="1399" dirty="0">
                <a:latin typeface="Consolas" panose="020B0609020204030204" pitchFamily="49" charset="0"/>
              </a:rPr>
              <a:t>';</a:t>
            </a:r>
          </a:p>
          <a:p>
            <a:endParaRPr lang="en-US" sz="1399" dirty="0">
              <a:latin typeface="Consolas" panose="020B0609020204030204" pitchFamily="49" charset="0"/>
            </a:endParaRPr>
          </a:p>
          <a:p>
            <a:r>
              <a:rPr lang="en-US" sz="1399" dirty="0">
                <a:latin typeface="Consolas" panose="020B0609020204030204" pitchFamily="49" charset="0"/>
              </a:rPr>
              <a:t>.</a:t>
            </a:r>
            <a:r>
              <a:rPr lang="en-US" sz="1399" dirty="0" err="1">
                <a:latin typeface="Consolas" panose="020B0609020204030204" pitchFamily="49" charset="0"/>
              </a:rPr>
              <a:t>helloWorld</a:t>
            </a:r>
            <a:r>
              <a:rPr lang="en-US" sz="1399" dirty="0">
                <a:latin typeface="Consolas" panose="020B0609020204030204" pitchFamily="49" charset="0"/>
              </a:rPr>
              <a:t> {</a:t>
            </a:r>
          </a:p>
          <a:p>
            <a:r>
              <a:rPr lang="en-US" sz="1399" dirty="0">
                <a:latin typeface="Consolas" panose="020B0609020204030204" pitchFamily="49" charset="0"/>
              </a:rPr>
              <a:t>  .container {</a:t>
            </a:r>
          </a:p>
          <a:p>
            <a:r>
              <a:rPr lang="en-US" sz="1399" dirty="0">
                <a:latin typeface="Consolas" panose="020B0609020204030204" pitchFamily="49" charset="0"/>
              </a:rPr>
              <a:t>    max-width: 700px;</a:t>
            </a:r>
          </a:p>
          <a:p>
            <a:r>
              <a:rPr lang="en-US" sz="1399" dirty="0">
                <a:latin typeface="Consolas" panose="020B0609020204030204" pitchFamily="49" charset="0"/>
              </a:rPr>
              <a:t>    margin: 0px auto;</a:t>
            </a:r>
          </a:p>
          <a:p>
            <a:r>
              <a:rPr lang="en-US" sz="1399" dirty="0">
                <a:latin typeface="Consolas" panose="020B0609020204030204" pitchFamily="49" charset="0"/>
              </a:rPr>
              <a:t>    box-shadow: 0 2px 4px 0 </a:t>
            </a:r>
            <a:r>
              <a:rPr lang="en-US" sz="1399" dirty="0" err="1">
                <a:latin typeface="Consolas" panose="020B0609020204030204" pitchFamily="49" charset="0"/>
              </a:rPr>
              <a:t>rgba</a:t>
            </a:r>
            <a:r>
              <a:rPr lang="en-US" sz="1399" dirty="0">
                <a:latin typeface="Consolas" panose="020B0609020204030204" pitchFamily="49" charset="0"/>
              </a:rPr>
              <a:t>(0, 0, 0, 0.2), 0 25px 50px 0 </a:t>
            </a:r>
            <a:r>
              <a:rPr lang="en-US" sz="1399" dirty="0" err="1">
                <a:latin typeface="Consolas" panose="020B0609020204030204" pitchFamily="49" charset="0"/>
              </a:rPr>
              <a:t>rgba</a:t>
            </a:r>
            <a:r>
              <a:rPr lang="en-US" sz="1399" dirty="0">
                <a:latin typeface="Consolas" panose="020B0609020204030204" pitchFamily="49" charset="0"/>
              </a:rPr>
              <a:t>(0, 0, 0, 0.1);</a:t>
            </a:r>
          </a:p>
          <a:p>
            <a:r>
              <a:rPr lang="en-US" sz="1399" dirty="0">
                <a:latin typeface="Consolas" panose="020B0609020204030204" pitchFamily="49" charset="0"/>
              </a:rPr>
              <a:t>  }</a:t>
            </a:r>
          </a:p>
          <a:p>
            <a:endParaRPr lang="en-US" sz="1399" dirty="0">
              <a:latin typeface="Consolas" panose="020B0609020204030204" pitchFamily="49" charset="0"/>
            </a:endParaRPr>
          </a:p>
          <a:p>
            <a:r>
              <a:rPr lang="en-US" sz="1399" dirty="0">
                <a:latin typeface="Consolas" panose="020B0609020204030204" pitchFamily="49" charset="0"/>
              </a:rPr>
              <a:t>  .row {</a:t>
            </a:r>
          </a:p>
          <a:p>
            <a:r>
              <a:rPr lang="en-US" sz="1399" dirty="0">
                <a:latin typeface="Consolas" panose="020B0609020204030204" pitchFamily="49" charset="0"/>
              </a:rPr>
              <a:t>    @include </a:t>
            </a:r>
            <a:r>
              <a:rPr lang="en-US" sz="1399" dirty="0" err="1">
                <a:latin typeface="Consolas" panose="020B0609020204030204" pitchFamily="49" charset="0"/>
              </a:rPr>
              <a:t>ms</a:t>
            </a:r>
            <a:r>
              <a:rPr lang="en-US" sz="1399" dirty="0">
                <a:latin typeface="Consolas" panose="020B0609020204030204" pitchFamily="49" charset="0"/>
              </a:rPr>
              <a:t>-Grid-row;</a:t>
            </a:r>
          </a:p>
          <a:p>
            <a:r>
              <a:rPr lang="en-US" sz="1399" dirty="0">
                <a:latin typeface="Consolas" panose="020B0609020204030204" pitchFamily="49" charset="0"/>
              </a:rPr>
              <a:t>    padding: 20px;</a:t>
            </a:r>
          </a:p>
          <a:p>
            <a:r>
              <a:rPr lang="en-US" sz="1399" dirty="0">
                <a:latin typeface="Consolas" panose="020B0609020204030204" pitchFamily="49" charset="0"/>
              </a:rPr>
              <a:t>    background: $</a:t>
            </a:r>
            <a:r>
              <a:rPr lang="en-US" sz="1399" dirty="0" err="1">
                <a:latin typeface="Consolas" panose="020B0609020204030204" pitchFamily="49" charset="0"/>
              </a:rPr>
              <a:t>ms</a:t>
            </a:r>
            <a:r>
              <a:rPr lang="en-US" sz="1399" dirty="0">
                <a:latin typeface="Consolas" panose="020B0609020204030204" pitchFamily="49" charset="0"/>
              </a:rPr>
              <a:t>-color-</a:t>
            </a:r>
            <a:r>
              <a:rPr lang="en-US" sz="1399" dirty="0" err="1">
                <a:latin typeface="Consolas" panose="020B0609020204030204" pitchFamily="49" charset="0"/>
              </a:rPr>
              <a:t>neutralSecondary</a:t>
            </a:r>
            <a:r>
              <a:rPr lang="en-US" sz="1399" dirty="0">
                <a:latin typeface="Consolas" panose="020B0609020204030204" pitchFamily="49" charset="0"/>
              </a:rPr>
              <a:t>;</a:t>
            </a:r>
          </a:p>
          <a:p>
            <a:r>
              <a:rPr lang="en-US" sz="1399" dirty="0">
                <a:latin typeface="Consolas" panose="020B0609020204030204" pitchFamily="49" charset="0"/>
              </a:rPr>
              <a:t>    color: $</a:t>
            </a:r>
            <a:r>
              <a:rPr lang="en-US" sz="1399" dirty="0" err="1">
                <a:latin typeface="Consolas" panose="020B0609020204030204" pitchFamily="49" charset="0"/>
              </a:rPr>
              <a:t>ms</a:t>
            </a:r>
            <a:r>
              <a:rPr lang="en-US" sz="1399" dirty="0">
                <a:latin typeface="Consolas" panose="020B0609020204030204" pitchFamily="49" charset="0"/>
              </a:rPr>
              <a:t>-color-white;</a:t>
            </a:r>
          </a:p>
          <a:p>
            <a:r>
              <a:rPr lang="en-US" sz="1399" dirty="0">
                <a:latin typeface="Consolas" panose="020B0609020204030204" pitchFamily="49" charset="0"/>
              </a:rPr>
              <a:t>  }</a:t>
            </a:r>
          </a:p>
          <a:p>
            <a:endParaRPr lang="en-US" sz="1399" dirty="0">
              <a:latin typeface="Consolas" panose="020B0609020204030204" pitchFamily="49" charset="0"/>
            </a:endParaRPr>
          </a:p>
          <a:p>
            <a:r>
              <a:rPr lang="en-US" sz="1399" dirty="0">
                <a:latin typeface="Consolas" panose="020B0609020204030204" pitchFamily="49" charset="0"/>
              </a:rPr>
              <a:t>  .group {</a:t>
            </a:r>
          </a:p>
          <a:p>
            <a:r>
              <a:rPr lang="en-US" sz="1399" dirty="0">
                <a:latin typeface="Consolas" panose="020B0609020204030204" pitchFamily="49" charset="0"/>
              </a:rPr>
              <a:t>    @include </a:t>
            </a:r>
            <a:r>
              <a:rPr lang="en-US" sz="1399" dirty="0" err="1">
                <a:latin typeface="Consolas" panose="020B0609020204030204" pitchFamily="49" charset="0"/>
              </a:rPr>
              <a:t>ms</a:t>
            </a:r>
            <a:r>
              <a:rPr lang="en-US" sz="1399" dirty="0">
                <a:latin typeface="Consolas" panose="020B0609020204030204" pitchFamily="49" charset="0"/>
              </a:rPr>
              <a:t>-Grid-col;</a:t>
            </a:r>
          </a:p>
          <a:p>
            <a:r>
              <a:rPr lang="en-US" sz="1399" dirty="0">
                <a:latin typeface="Consolas" panose="020B0609020204030204" pitchFamily="49" charset="0"/>
              </a:rPr>
              <a:t>    @include ms-lg10;</a:t>
            </a:r>
          </a:p>
          <a:p>
            <a:r>
              <a:rPr lang="en-US" sz="1399" dirty="0">
                <a:latin typeface="Consolas" panose="020B0609020204030204" pitchFamily="49" charset="0"/>
              </a:rPr>
              <a:t>    @include ms-xl8;</a:t>
            </a:r>
          </a:p>
          <a:p>
            <a:r>
              <a:rPr lang="en-US" sz="1399" dirty="0">
                <a:latin typeface="Consolas" panose="020B0609020204030204" pitchFamily="49" charset="0"/>
              </a:rPr>
              <a:t>    @include ms-xlPush2;</a:t>
            </a:r>
          </a:p>
          <a:p>
            <a:r>
              <a:rPr lang="en-US" sz="1399" dirty="0">
                <a:latin typeface="Consolas" panose="020B0609020204030204" pitchFamily="49" charset="0"/>
              </a:rPr>
              <a:t>    @include ms-lgPush1;</a:t>
            </a:r>
          </a:p>
          <a:p>
            <a:r>
              <a:rPr lang="en-US" sz="1399" dirty="0">
                <a:latin typeface="Consolas" panose="020B0609020204030204" pitchFamily="49" charset="0"/>
              </a:rPr>
              <a:t>  }</a:t>
            </a:r>
          </a:p>
        </p:txBody>
      </p:sp>
    </p:spTree>
    <p:extLst>
      <p:ext uri="{BB962C8B-B14F-4D97-AF65-F5344CB8AC3E}">
        <p14:creationId xmlns:p14="http://schemas.microsoft.com/office/powerpoint/2010/main" val="115404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0" end="0"/>
                                            </p:txEl>
                                          </p:spTgt>
                                        </p:tgtEl>
                                        <p:attrNameLst>
                                          <p:attrName>style.textDecorationUnderline</p:attrName>
                                        </p:attrNameLst>
                                      </p:cBhvr>
                                      <p:to>
                                        <p:strVal val="true"/>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10" end="10"/>
                                            </p:txEl>
                                          </p:spTgt>
                                        </p:tgtEl>
                                        <p:attrNameLst>
                                          <p:attrName>style.color</p:attrName>
                                        </p:attrNameLst>
                                      </p:cBhvr>
                                      <p:to>
                                        <p:clrVal>
                                          <a:srgbClr val="D83B01"/>
                                        </p:clrVal>
                                      </p:to>
                                    </p:set>
                                    <p:set>
                                      <p:cBhvr>
                                        <p:cTn id="11" dur="500" fill="hold"/>
                                        <p:tgtEl>
                                          <p:spTgt spid="3">
                                            <p:txEl>
                                              <p:pRg st="10" end="10"/>
                                            </p:txEl>
                                          </p:spTgt>
                                        </p:tgtEl>
                                        <p:attrNameLst>
                                          <p:attrName>fillcolor</p:attrName>
                                        </p:attrNameLst>
                                      </p:cBhvr>
                                      <p:to>
                                        <p:clrVal>
                                          <a:srgbClr val="D83B01"/>
                                        </p:clrVal>
                                      </p:to>
                                    </p:set>
                                    <p:set>
                                      <p:cBhvr>
                                        <p:cTn id="12" dur="500" fill="hold"/>
                                        <p:tgtEl>
                                          <p:spTgt spid="3">
                                            <p:txEl>
                                              <p:pRg st="10" end="10"/>
                                            </p:txEl>
                                          </p:spTgt>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3">
                                            <p:txEl>
                                              <p:pRg st="12" end="12"/>
                                            </p:txEl>
                                          </p:spTgt>
                                        </p:tgtEl>
                                        <p:attrNameLst>
                                          <p:attrName>style.color</p:attrName>
                                        </p:attrNameLst>
                                      </p:cBhvr>
                                      <p:to>
                                        <p:clrVal>
                                          <a:srgbClr val="D83B01"/>
                                        </p:clrVal>
                                      </p:to>
                                    </p:set>
                                    <p:set>
                                      <p:cBhvr>
                                        <p:cTn id="15" dur="500" fill="hold"/>
                                        <p:tgtEl>
                                          <p:spTgt spid="3">
                                            <p:txEl>
                                              <p:pRg st="12" end="12"/>
                                            </p:txEl>
                                          </p:spTgt>
                                        </p:tgtEl>
                                        <p:attrNameLst>
                                          <p:attrName>fillcolor</p:attrName>
                                        </p:attrNameLst>
                                      </p:cBhvr>
                                      <p:to>
                                        <p:clrVal>
                                          <a:srgbClr val="D83B01"/>
                                        </p:clrVal>
                                      </p:to>
                                    </p:set>
                                    <p:set>
                                      <p:cBhvr>
                                        <p:cTn id="16" dur="500" fill="hold"/>
                                        <p:tgtEl>
                                          <p:spTgt spid="3">
                                            <p:txEl>
                                              <p:pRg st="12" end="12"/>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3">
                                            <p:txEl>
                                              <p:pRg st="13" end="13"/>
                                            </p:txEl>
                                          </p:spTgt>
                                        </p:tgtEl>
                                        <p:attrNameLst>
                                          <p:attrName>style.color</p:attrName>
                                        </p:attrNameLst>
                                      </p:cBhvr>
                                      <p:to>
                                        <p:clrVal>
                                          <a:srgbClr val="D83B01"/>
                                        </p:clrVal>
                                      </p:to>
                                    </p:set>
                                    <p:set>
                                      <p:cBhvr>
                                        <p:cTn id="19" dur="500" fill="hold"/>
                                        <p:tgtEl>
                                          <p:spTgt spid="3">
                                            <p:txEl>
                                              <p:pRg st="13" end="13"/>
                                            </p:txEl>
                                          </p:spTgt>
                                        </p:tgtEl>
                                        <p:attrNameLst>
                                          <p:attrName>fillcolor</p:attrName>
                                        </p:attrNameLst>
                                      </p:cBhvr>
                                      <p:to>
                                        <p:clrVal>
                                          <a:srgbClr val="D83B01"/>
                                        </p:clrVal>
                                      </p:to>
                                    </p:set>
                                    <p:set>
                                      <p:cBhvr>
                                        <p:cTn id="20" dur="500" fill="hold"/>
                                        <p:tgtEl>
                                          <p:spTgt spid="3">
                                            <p:txEl>
                                              <p:pRg st="13" end="13"/>
                                            </p:txEl>
                                          </p:spTgt>
                                        </p:tgtEl>
                                        <p:attrNameLst>
                                          <p:attrName>fill.type</p:attrName>
                                        </p:attrNameLst>
                                      </p:cBhvr>
                                      <p:to>
                                        <p:strVal val="solid"/>
                                      </p:to>
                                    </p:set>
                                  </p:childTnLst>
                                </p:cTn>
                              </p:par>
                              <p:par>
                                <p:cTn id="21" presetID="16" presetClass="emph" presetSubtype="0" fill="hold" nodeType="withEffect">
                                  <p:stCondLst>
                                    <p:cond delay="0"/>
                                  </p:stCondLst>
                                  <p:iterate type="lt">
                                    <p:tmPct val="4000"/>
                                  </p:iterate>
                                  <p:childTnLst>
                                    <p:set>
                                      <p:cBhvr override="childStyle">
                                        <p:cTn id="22" dur="500" fill="hold"/>
                                        <p:tgtEl>
                                          <p:spTgt spid="3">
                                            <p:txEl>
                                              <p:pRg st="17" end="17"/>
                                            </p:txEl>
                                          </p:spTgt>
                                        </p:tgtEl>
                                        <p:attrNameLst>
                                          <p:attrName>style.color</p:attrName>
                                        </p:attrNameLst>
                                      </p:cBhvr>
                                      <p:to>
                                        <p:clrVal>
                                          <a:srgbClr val="D83B01"/>
                                        </p:clrVal>
                                      </p:to>
                                    </p:set>
                                    <p:set>
                                      <p:cBhvr>
                                        <p:cTn id="23" dur="500" fill="hold"/>
                                        <p:tgtEl>
                                          <p:spTgt spid="3">
                                            <p:txEl>
                                              <p:pRg st="17" end="17"/>
                                            </p:txEl>
                                          </p:spTgt>
                                        </p:tgtEl>
                                        <p:attrNameLst>
                                          <p:attrName>fillcolor</p:attrName>
                                        </p:attrNameLst>
                                      </p:cBhvr>
                                      <p:to>
                                        <p:clrVal>
                                          <a:srgbClr val="D83B01"/>
                                        </p:clrVal>
                                      </p:to>
                                    </p:set>
                                    <p:set>
                                      <p:cBhvr>
                                        <p:cTn id="24" dur="500" fill="hold"/>
                                        <p:tgtEl>
                                          <p:spTgt spid="3">
                                            <p:txEl>
                                              <p:pRg st="17" end="17"/>
                                            </p:txEl>
                                          </p:spTgt>
                                        </p:tgtEl>
                                        <p:attrNameLst>
                                          <p:attrName>fill.type</p:attrName>
                                        </p:attrNameLst>
                                      </p:cBhvr>
                                      <p:to>
                                        <p:strVal val="solid"/>
                                      </p:to>
                                    </p:set>
                                  </p:childTnLst>
                                </p:cTn>
                              </p:par>
                              <p:par>
                                <p:cTn id="25" presetID="16" presetClass="emph" presetSubtype="0" fill="hold" nodeType="withEffect">
                                  <p:stCondLst>
                                    <p:cond delay="0"/>
                                  </p:stCondLst>
                                  <p:iterate type="lt">
                                    <p:tmPct val="4000"/>
                                  </p:iterate>
                                  <p:childTnLst>
                                    <p:set>
                                      <p:cBhvr override="childStyle">
                                        <p:cTn id="26" dur="500" fill="hold"/>
                                        <p:tgtEl>
                                          <p:spTgt spid="3">
                                            <p:txEl>
                                              <p:pRg st="18" end="18"/>
                                            </p:txEl>
                                          </p:spTgt>
                                        </p:tgtEl>
                                        <p:attrNameLst>
                                          <p:attrName>style.color</p:attrName>
                                        </p:attrNameLst>
                                      </p:cBhvr>
                                      <p:to>
                                        <p:clrVal>
                                          <a:srgbClr val="D83B01"/>
                                        </p:clrVal>
                                      </p:to>
                                    </p:set>
                                    <p:set>
                                      <p:cBhvr>
                                        <p:cTn id="27" dur="500" fill="hold"/>
                                        <p:tgtEl>
                                          <p:spTgt spid="3">
                                            <p:txEl>
                                              <p:pRg st="18" end="18"/>
                                            </p:txEl>
                                          </p:spTgt>
                                        </p:tgtEl>
                                        <p:attrNameLst>
                                          <p:attrName>fillcolor</p:attrName>
                                        </p:attrNameLst>
                                      </p:cBhvr>
                                      <p:to>
                                        <p:clrVal>
                                          <a:srgbClr val="D83B01"/>
                                        </p:clrVal>
                                      </p:to>
                                    </p:set>
                                    <p:set>
                                      <p:cBhvr>
                                        <p:cTn id="28" dur="500" fill="hold"/>
                                        <p:tgtEl>
                                          <p:spTgt spid="3">
                                            <p:txEl>
                                              <p:pRg st="18" end="18"/>
                                            </p:txEl>
                                          </p:spTgt>
                                        </p:tgtEl>
                                        <p:attrNameLst>
                                          <p:attrName>fill.type</p:attrName>
                                        </p:attrNameLst>
                                      </p:cBhvr>
                                      <p:to>
                                        <p:strVal val="solid"/>
                                      </p:to>
                                    </p:set>
                                  </p:childTnLst>
                                </p:cTn>
                              </p:par>
                              <p:par>
                                <p:cTn id="29" presetID="16" presetClass="emph" presetSubtype="0" fill="hold" nodeType="withEffect">
                                  <p:stCondLst>
                                    <p:cond delay="0"/>
                                  </p:stCondLst>
                                  <p:iterate type="lt">
                                    <p:tmPct val="4000"/>
                                  </p:iterate>
                                  <p:childTnLst>
                                    <p:set>
                                      <p:cBhvr override="childStyle">
                                        <p:cTn id="30" dur="500" fill="hold"/>
                                        <p:tgtEl>
                                          <p:spTgt spid="3">
                                            <p:txEl>
                                              <p:pRg st="19" end="19"/>
                                            </p:txEl>
                                          </p:spTgt>
                                        </p:tgtEl>
                                        <p:attrNameLst>
                                          <p:attrName>style.color</p:attrName>
                                        </p:attrNameLst>
                                      </p:cBhvr>
                                      <p:to>
                                        <p:clrVal>
                                          <a:srgbClr val="D83B01"/>
                                        </p:clrVal>
                                      </p:to>
                                    </p:set>
                                    <p:set>
                                      <p:cBhvr>
                                        <p:cTn id="31" dur="500" fill="hold"/>
                                        <p:tgtEl>
                                          <p:spTgt spid="3">
                                            <p:txEl>
                                              <p:pRg st="19" end="19"/>
                                            </p:txEl>
                                          </p:spTgt>
                                        </p:tgtEl>
                                        <p:attrNameLst>
                                          <p:attrName>fillcolor</p:attrName>
                                        </p:attrNameLst>
                                      </p:cBhvr>
                                      <p:to>
                                        <p:clrVal>
                                          <a:srgbClr val="D83B01"/>
                                        </p:clrVal>
                                      </p:to>
                                    </p:set>
                                    <p:set>
                                      <p:cBhvr>
                                        <p:cTn id="32" dur="500" fill="hold"/>
                                        <p:tgtEl>
                                          <p:spTgt spid="3">
                                            <p:txEl>
                                              <p:pRg st="19" end="19"/>
                                            </p:txEl>
                                          </p:spTgt>
                                        </p:tgtEl>
                                        <p:attrNameLst>
                                          <p:attrName>fill.type</p:attrName>
                                        </p:attrNameLst>
                                      </p:cBhvr>
                                      <p:to>
                                        <p:strVal val="solid"/>
                                      </p:to>
                                    </p:set>
                                  </p:childTnLst>
                                </p:cTn>
                              </p:par>
                              <p:par>
                                <p:cTn id="33" presetID="16" presetClass="emph" presetSubtype="0" fill="hold" nodeType="withEffect">
                                  <p:stCondLst>
                                    <p:cond delay="0"/>
                                  </p:stCondLst>
                                  <p:iterate type="lt">
                                    <p:tmPct val="4000"/>
                                  </p:iterate>
                                  <p:childTnLst>
                                    <p:set>
                                      <p:cBhvr override="childStyle">
                                        <p:cTn id="34" dur="500" fill="hold"/>
                                        <p:tgtEl>
                                          <p:spTgt spid="3">
                                            <p:txEl>
                                              <p:pRg st="20" end="20"/>
                                            </p:txEl>
                                          </p:spTgt>
                                        </p:tgtEl>
                                        <p:attrNameLst>
                                          <p:attrName>style.color</p:attrName>
                                        </p:attrNameLst>
                                      </p:cBhvr>
                                      <p:to>
                                        <p:clrVal>
                                          <a:srgbClr val="D83B01"/>
                                        </p:clrVal>
                                      </p:to>
                                    </p:set>
                                    <p:set>
                                      <p:cBhvr>
                                        <p:cTn id="35" dur="500" fill="hold"/>
                                        <p:tgtEl>
                                          <p:spTgt spid="3">
                                            <p:txEl>
                                              <p:pRg st="20" end="20"/>
                                            </p:txEl>
                                          </p:spTgt>
                                        </p:tgtEl>
                                        <p:attrNameLst>
                                          <p:attrName>fillcolor</p:attrName>
                                        </p:attrNameLst>
                                      </p:cBhvr>
                                      <p:to>
                                        <p:clrVal>
                                          <a:srgbClr val="D83B01"/>
                                        </p:clrVal>
                                      </p:to>
                                    </p:set>
                                    <p:set>
                                      <p:cBhvr>
                                        <p:cTn id="36" dur="500" fill="hold"/>
                                        <p:tgtEl>
                                          <p:spTgt spid="3">
                                            <p:txEl>
                                              <p:pRg st="20" end="20"/>
                                            </p:txEl>
                                          </p:spTgt>
                                        </p:tgtEl>
                                        <p:attrNameLst>
                                          <p:attrName>fill.type</p:attrName>
                                        </p:attrNameLst>
                                      </p:cBhvr>
                                      <p:to>
                                        <p:strVal val="solid"/>
                                      </p:to>
                                    </p:set>
                                  </p:childTnLst>
                                </p:cTn>
                              </p:par>
                              <p:par>
                                <p:cTn id="37" presetID="16" presetClass="emph" presetSubtype="0" fill="hold" nodeType="withEffect">
                                  <p:stCondLst>
                                    <p:cond delay="0"/>
                                  </p:stCondLst>
                                  <p:iterate type="lt">
                                    <p:tmPct val="4000"/>
                                  </p:iterate>
                                  <p:childTnLst>
                                    <p:set>
                                      <p:cBhvr override="childStyle">
                                        <p:cTn id="38" dur="500" fill="hold"/>
                                        <p:tgtEl>
                                          <p:spTgt spid="3">
                                            <p:txEl>
                                              <p:pRg st="21" end="21"/>
                                            </p:txEl>
                                          </p:spTgt>
                                        </p:tgtEl>
                                        <p:attrNameLst>
                                          <p:attrName>style.color</p:attrName>
                                        </p:attrNameLst>
                                      </p:cBhvr>
                                      <p:to>
                                        <p:clrVal>
                                          <a:srgbClr val="D83B01"/>
                                        </p:clrVal>
                                      </p:to>
                                    </p:set>
                                    <p:set>
                                      <p:cBhvr>
                                        <p:cTn id="39" dur="500" fill="hold"/>
                                        <p:tgtEl>
                                          <p:spTgt spid="3">
                                            <p:txEl>
                                              <p:pRg st="21" end="21"/>
                                            </p:txEl>
                                          </p:spTgt>
                                        </p:tgtEl>
                                        <p:attrNameLst>
                                          <p:attrName>fillcolor</p:attrName>
                                        </p:attrNameLst>
                                      </p:cBhvr>
                                      <p:to>
                                        <p:clrVal>
                                          <a:srgbClr val="D83B01"/>
                                        </p:clrVal>
                                      </p:to>
                                    </p:set>
                                    <p:set>
                                      <p:cBhvr>
                                        <p:cTn id="40" dur="500" fill="hold"/>
                                        <p:tgtEl>
                                          <p:spTgt spid="3">
                                            <p:txEl>
                                              <p:pRg st="21" end="2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Great Web Parts</a:t>
            </a:r>
          </a:p>
        </p:txBody>
      </p:sp>
      <p:sp>
        <p:nvSpPr>
          <p:cNvPr id="5" name="Text Placeholder 4">
            <a:extLst>
              <a:ext uri="{FF2B5EF4-FFF2-40B4-BE49-F238E27FC236}">
                <a16:creationId xmlns:a16="http://schemas.microsoft.com/office/drawing/2014/main" id="{257A28AD-FFD2-4677-B377-7A58D3C24664}"/>
              </a:ext>
            </a:extLst>
          </p:cNvPr>
          <p:cNvSpPr>
            <a:spLocks noGrp="1"/>
          </p:cNvSpPr>
          <p:nvPr>
            <p:ph sz="quarter" idx="4294967295"/>
          </p:nvPr>
        </p:nvSpPr>
        <p:spPr>
          <a:xfrm>
            <a:off x="1279525" y="1906587"/>
            <a:ext cx="11156950" cy="4518026"/>
          </a:xfrm>
        </p:spPr>
        <p:txBody>
          <a:bodyPr>
            <a:normAutofit fontScale="92500" lnSpcReduction="10000"/>
          </a:bodyPr>
          <a:lstStyle/>
          <a:p>
            <a:pPr marL="0" indent="0">
              <a:buNone/>
            </a:pPr>
            <a:r>
              <a:rPr lang="en-US" sz="2400" dirty="0"/>
              <a:t>Responsive</a:t>
            </a:r>
            <a:br>
              <a:rPr lang="en-US" sz="2400" dirty="0"/>
            </a:br>
            <a:endParaRPr lang="en-US" sz="2400" dirty="0"/>
          </a:p>
          <a:p>
            <a:pPr marL="0" indent="0">
              <a:buNone/>
            </a:pPr>
            <a:r>
              <a:rPr lang="en-US" sz="2400" dirty="0"/>
              <a:t>Leverage the property pane</a:t>
            </a:r>
            <a:br>
              <a:rPr lang="en-US" sz="2400" dirty="0"/>
            </a:br>
            <a:endParaRPr lang="en-US" sz="2400" dirty="0"/>
          </a:p>
          <a:p>
            <a:pPr marL="0" indent="0">
              <a:buNone/>
            </a:pPr>
            <a:r>
              <a:rPr lang="en-US" sz="2400" dirty="0"/>
              <a:t>Support touch interactions</a:t>
            </a:r>
            <a:br>
              <a:rPr lang="en-US" sz="2400" dirty="0"/>
            </a:br>
            <a:endParaRPr lang="en-US" sz="2400" dirty="0"/>
          </a:p>
          <a:p>
            <a:pPr marL="0" indent="0">
              <a:buNone/>
            </a:pPr>
            <a:r>
              <a:rPr lang="en-US" sz="2400" dirty="0"/>
              <a:t>Supports theming</a:t>
            </a:r>
            <a:br>
              <a:rPr lang="en-US" sz="2400" dirty="0"/>
            </a:br>
            <a:endParaRPr lang="en-US" sz="2400" dirty="0"/>
          </a:p>
          <a:p>
            <a:pPr marL="0" indent="0">
              <a:buNone/>
            </a:pPr>
            <a:r>
              <a:rPr lang="en-US" sz="2400" dirty="0"/>
              <a:t>Accessible</a:t>
            </a:r>
          </a:p>
          <a:p>
            <a:pPr marL="228557" lvl="1" indent="0">
              <a:buNone/>
            </a:pPr>
            <a:r>
              <a:rPr lang="en-US" sz="2400" dirty="0"/>
              <a:t>Keyboard navigation</a:t>
            </a:r>
          </a:p>
          <a:p>
            <a:pPr marL="228557" lvl="1" indent="0">
              <a:buNone/>
            </a:pPr>
            <a:r>
              <a:rPr lang="en-US" sz="2400" dirty="0"/>
              <a:t>Screen reader navigation</a:t>
            </a:r>
          </a:p>
          <a:p>
            <a:pPr marL="228557" lvl="1" indent="0">
              <a:buNone/>
            </a:pPr>
            <a:r>
              <a:rPr lang="en-US" sz="2400" dirty="0"/>
              <a:t>Alt text for images</a:t>
            </a:r>
          </a:p>
          <a:p>
            <a:pPr marL="228557" lvl="1" indent="0">
              <a:buNone/>
            </a:pPr>
            <a:r>
              <a:rPr lang="en-US" sz="2400" dirty="0"/>
              <a:t>High contrast mode</a:t>
            </a:r>
          </a:p>
        </p:txBody>
      </p:sp>
      <p:grpSp>
        <p:nvGrpSpPr>
          <p:cNvPr id="12" name="Group 11">
            <a:extLst>
              <a:ext uri="{FF2B5EF4-FFF2-40B4-BE49-F238E27FC236}">
                <a16:creationId xmlns:a16="http://schemas.microsoft.com/office/drawing/2014/main" id="{7E87B5DA-F038-4DD1-9B9E-01EE8723D0E0}"/>
              </a:ext>
            </a:extLst>
          </p:cNvPr>
          <p:cNvGrpSpPr/>
          <p:nvPr/>
        </p:nvGrpSpPr>
        <p:grpSpPr>
          <a:xfrm>
            <a:off x="6106160" y="1548388"/>
            <a:ext cx="5608624" cy="4490826"/>
            <a:chOff x="5162833" y="1145677"/>
            <a:chExt cx="7126438" cy="5597830"/>
          </a:xfrm>
        </p:grpSpPr>
        <p:pic>
          <p:nvPicPr>
            <p:cNvPr id="4" name="Picture 3">
              <a:extLst>
                <a:ext uri="{FF2B5EF4-FFF2-40B4-BE49-F238E27FC236}">
                  <a16:creationId xmlns:a16="http://schemas.microsoft.com/office/drawing/2014/main" id="{A6A04D25-B981-4BEA-9C46-69F42F250C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3547" y="1145677"/>
              <a:ext cx="3504486" cy="2308959"/>
            </a:xfrm>
            <a:prstGeom prst="rect">
              <a:avLst/>
            </a:prstGeom>
          </p:spPr>
        </p:pic>
        <p:pic>
          <p:nvPicPr>
            <p:cNvPr id="7" name="Picture 6">
              <a:extLst>
                <a:ext uri="{FF2B5EF4-FFF2-40B4-BE49-F238E27FC236}">
                  <a16:creationId xmlns:a16="http://schemas.microsoft.com/office/drawing/2014/main" id="{CB171AC4-5570-414C-87C5-0C2190435B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9037" y="1145677"/>
              <a:ext cx="3480234" cy="2292980"/>
            </a:xfrm>
            <a:prstGeom prst="rect">
              <a:avLst/>
            </a:prstGeom>
          </p:spPr>
        </p:pic>
        <p:pic>
          <p:nvPicPr>
            <p:cNvPr id="9" name="Picture 8">
              <a:extLst>
                <a:ext uri="{FF2B5EF4-FFF2-40B4-BE49-F238E27FC236}">
                  <a16:creationId xmlns:a16="http://schemas.microsoft.com/office/drawing/2014/main" id="{9C3ED89F-F503-456C-9C4D-604ACC0D6C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2833" y="3627245"/>
              <a:ext cx="3505200" cy="2309429"/>
            </a:xfrm>
            <a:prstGeom prst="rect">
              <a:avLst/>
            </a:prstGeom>
          </p:spPr>
        </p:pic>
        <p:pic>
          <p:nvPicPr>
            <p:cNvPr id="11" name="Picture 10">
              <a:extLst>
                <a:ext uri="{FF2B5EF4-FFF2-40B4-BE49-F238E27FC236}">
                  <a16:creationId xmlns:a16="http://schemas.microsoft.com/office/drawing/2014/main" id="{3C069DB2-469B-4C75-BA43-749E54793F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96306" y="3627245"/>
              <a:ext cx="1305696" cy="3116262"/>
            </a:xfrm>
            <a:prstGeom prst="rect">
              <a:avLst/>
            </a:prstGeom>
          </p:spPr>
        </p:pic>
      </p:grpSp>
      <p:sp>
        <p:nvSpPr>
          <p:cNvPr id="13" name="Rectangle 12">
            <a:extLst>
              <a:ext uri="{FF2B5EF4-FFF2-40B4-BE49-F238E27FC236}">
                <a16:creationId xmlns:a16="http://schemas.microsoft.com/office/drawing/2014/main" id="{5F404FA0-CAFB-4ABD-89CB-BCF9AF5D8F56}"/>
              </a:ext>
            </a:extLst>
          </p:cNvPr>
          <p:cNvSpPr/>
          <p:nvPr/>
        </p:nvSpPr>
        <p:spPr bwMode="auto">
          <a:xfrm>
            <a:off x="3971" y="6522357"/>
            <a:ext cx="12431184" cy="479608"/>
          </a:xfrm>
          <a:prstGeom prst="rect">
            <a:avLst/>
          </a:prstGeom>
          <a:solidFill>
            <a:srgbClr val="0078D7"/>
          </a:solidFill>
          <a:ln w="10795" cap="flat" cmpd="sng" algn="ctr">
            <a:noFill/>
            <a:prstDash val="solid"/>
            <a:headEnd type="none" w="med" len="med"/>
            <a:tailEnd type="none" w="med" len="med"/>
          </a:ln>
          <a:effectLst/>
        </p:spPr>
        <p:txBody>
          <a:bodyPr vert="horz" wrap="square" lIns="91427" tIns="45700" rIns="0" bIns="45700" numCol="1" rtlCol="0" anchor="ctr" anchorCtr="0" compatLnSpc="1">
            <a:prstTxWarp prst="textNoShape">
              <a:avLst/>
            </a:prstTxWarp>
          </a:bodyPr>
          <a:lstStyle/>
          <a:p>
            <a:pPr defTabSz="913575" fontAlgn="base">
              <a:spcBef>
                <a:spcPct val="0"/>
              </a:spcBef>
              <a:spcAft>
                <a:spcPct val="0"/>
              </a:spcAft>
              <a:defRPr/>
            </a:pPr>
            <a:r>
              <a:rPr lang="en-US" sz="1599" b="1" kern="0" dirty="0">
                <a:gradFill>
                  <a:gsLst>
                    <a:gs pos="0">
                      <a:srgbClr val="FFFFFF"/>
                    </a:gs>
                    <a:gs pos="100000">
                      <a:srgbClr val="FFFFFF"/>
                    </a:gs>
                  </a:gsLst>
                  <a:lin ang="5400000" scaled="0"/>
                </a:gradFill>
                <a:ea typeface="Segoe UI" pitchFamily="34" charset="0"/>
                <a:cs typeface="Segoe UI" pitchFamily="34" charset="0"/>
              </a:rPr>
              <a:t>https://aka.ms/spfx-design-guidance</a:t>
            </a:r>
          </a:p>
        </p:txBody>
      </p:sp>
    </p:spTree>
    <p:extLst>
      <p:ext uri="{BB962C8B-B14F-4D97-AF65-F5344CB8AC3E}">
        <p14:creationId xmlns:p14="http://schemas.microsoft.com/office/powerpoint/2010/main" val="73487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B79E-123F-46B4-AD16-C7A54B3A25CD}"/>
              </a:ext>
            </a:extLst>
          </p:cNvPr>
          <p:cNvSpPr>
            <a:spLocks noGrp="1"/>
          </p:cNvSpPr>
          <p:nvPr>
            <p:ph type="title"/>
          </p:nvPr>
        </p:nvSpPr>
        <p:spPr/>
        <p:txBody>
          <a:bodyPr/>
          <a:lstStyle/>
          <a:p>
            <a:r>
              <a:rPr lang="es-ES"/>
              <a:t>¡Bienvenidos!</a:t>
            </a:r>
          </a:p>
        </p:txBody>
      </p:sp>
      <p:sp>
        <p:nvSpPr>
          <p:cNvPr id="3" name="Marcador de texto 2">
            <a:extLst>
              <a:ext uri="{FF2B5EF4-FFF2-40B4-BE49-F238E27FC236}">
                <a16:creationId xmlns:a16="http://schemas.microsoft.com/office/drawing/2014/main" id="{5F92AEB7-872A-47AF-9645-BBF0B0D46B3A}"/>
              </a:ext>
            </a:extLst>
          </p:cNvPr>
          <p:cNvSpPr>
            <a:spLocks noGrp="1"/>
          </p:cNvSpPr>
          <p:nvPr>
            <p:ph type="body" sz="quarter" idx="12"/>
          </p:nvPr>
        </p:nvSpPr>
        <p:spPr>
          <a:xfrm>
            <a:off x="472032" y="4830762"/>
            <a:ext cx="8527440" cy="730183"/>
          </a:xfrm>
        </p:spPr>
        <p:txBody>
          <a:bodyPr/>
          <a:lstStyle/>
          <a:p>
            <a:r>
              <a:rPr lang="es-ES"/>
              <a:t>Martes, 10 de noviembre de 2020</a:t>
            </a:r>
          </a:p>
          <a:p>
            <a:endParaRPr lang="es-ES"/>
          </a:p>
        </p:txBody>
      </p:sp>
      <p:pic>
        <p:nvPicPr>
          <p:cNvPr id="14" name="Gráfico 13">
            <a:extLst>
              <a:ext uri="{FF2B5EF4-FFF2-40B4-BE49-F238E27FC236}">
                <a16:creationId xmlns:a16="http://schemas.microsoft.com/office/drawing/2014/main" id="{F4B3CBB7-425A-4DFF-BEBE-D922EEEEFC69}"/>
              </a:ext>
            </a:extLst>
          </p:cNvPr>
          <p:cNvPicPr>
            <a:picLocks noChangeAspect="1"/>
          </p:cNvPicPr>
          <p:nvPr/>
        </p:nvPicPr>
        <p:blipFill>
          <a:blip r:embed="rId3"/>
          <a:srcRect/>
          <a:stretch/>
        </p:blipFill>
        <p:spPr>
          <a:xfrm>
            <a:off x="8383046" y="364187"/>
            <a:ext cx="3724795" cy="743135"/>
          </a:xfrm>
          <a:prstGeom prst="rect">
            <a:avLst/>
          </a:prstGeom>
        </p:spPr>
      </p:pic>
      <p:grpSp>
        <p:nvGrpSpPr>
          <p:cNvPr id="10" name="Grupo 9">
            <a:extLst>
              <a:ext uri="{FF2B5EF4-FFF2-40B4-BE49-F238E27FC236}">
                <a16:creationId xmlns:a16="http://schemas.microsoft.com/office/drawing/2014/main" id="{3608FCF0-D7DB-4C01-9D72-EAC5E6F9125E}"/>
              </a:ext>
            </a:extLst>
          </p:cNvPr>
          <p:cNvGrpSpPr/>
          <p:nvPr/>
        </p:nvGrpSpPr>
        <p:grpSpPr>
          <a:xfrm>
            <a:off x="465137" y="5662557"/>
            <a:ext cx="8458785" cy="860426"/>
            <a:chOff x="1322292" y="4592383"/>
            <a:chExt cx="8458785" cy="860426"/>
          </a:xfrm>
        </p:grpSpPr>
        <p:pic>
          <p:nvPicPr>
            <p:cNvPr id="12" name="Imagen 11">
              <a:extLst>
                <a:ext uri="{FF2B5EF4-FFF2-40B4-BE49-F238E27FC236}">
                  <a16:creationId xmlns:a16="http://schemas.microsoft.com/office/drawing/2014/main" id="{C8A43B8A-FE70-4F55-A665-FEA43FE006D1}"/>
                </a:ext>
              </a:extLst>
            </p:cNvPr>
            <p:cNvPicPr>
              <a:picLocks noChangeAspect="1"/>
            </p:cNvPicPr>
            <p:nvPr userDrawn="1"/>
          </p:nvPicPr>
          <p:blipFill>
            <a:blip r:embed="rId4"/>
            <a:stretch>
              <a:fillRect/>
            </a:stretch>
          </p:blipFill>
          <p:spPr>
            <a:xfrm>
              <a:off x="1322292" y="4592383"/>
              <a:ext cx="1368131" cy="860426"/>
            </a:xfrm>
            <a:prstGeom prst="rect">
              <a:avLst/>
            </a:prstGeom>
          </p:spPr>
        </p:pic>
        <p:pic>
          <p:nvPicPr>
            <p:cNvPr id="15" name="Imagen 14">
              <a:extLst>
                <a:ext uri="{FF2B5EF4-FFF2-40B4-BE49-F238E27FC236}">
                  <a16:creationId xmlns:a16="http://schemas.microsoft.com/office/drawing/2014/main" id="{48F23C84-21F8-4520-8A63-E956E5F2647D}"/>
                </a:ext>
              </a:extLst>
            </p:cNvPr>
            <p:cNvPicPr>
              <a:picLocks noChangeAspect="1"/>
            </p:cNvPicPr>
            <p:nvPr userDrawn="1"/>
          </p:nvPicPr>
          <p:blipFill>
            <a:blip r:embed="rId5"/>
            <a:stretch>
              <a:fillRect/>
            </a:stretch>
          </p:blipFill>
          <p:spPr>
            <a:xfrm>
              <a:off x="7603370" y="4705015"/>
              <a:ext cx="2177707" cy="635164"/>
            </a:xfrm>
            <a:prstGeom prst="rect">
              <a:avLst/>
            </a:prstGeom>
          </p:spPr>
        </p:pic>
        <p:pic>
          <p:nvPicPr>
            <p:cNvPr id="16" name="Gráfico 15">
              <a:extLst>
                <a:ext uri="{FF2B5EF4-FFF2-40B4-BE49-F238E27FC236}">
                  <a16:creationId xmlns:a16="http://schemas.microsoft.com/office/drawing/2014/main" id="{3E5213A7-EDD3-4560-A4A3-BAC9211CE57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71506" y="4614828"/>
              <a:ext cx="2037210" cy="823836"/>
            </a:xfrm>
            <a:prstGeom prst="rect">
              <a:avLst/>
            </a:prstGeom>
          </p:spPr>
        </p:pic>
        <p:pic>
          <p:nvPicPr>
            <p:cNvPr id="17" name="Gráfico 16">
              <a:extLst>
                <a:ext uri="{FF2B5EF4-FFF2-40B4-BE49-F238E27FC236}">
                  <a16:creationId xmlns:a16="http://schemas.microsoft.com/office/drawing/2014/main" id="{80D625D0-E6D0-42B1-8BF0-CC5A84230DC4}"/>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14044" t="34814" r="9618" b="46330"/>
            <a:stretch/>
          </p:blipFill>
          <p:spPr>
            <a:xfrm>
              <a:off x="5285076" y="4666738"/>
              <a:ext cx="2037211" cy="711717"/>
            </a:xfrm>
            <a:prstGeom prst="rect">
              <a:avLst/>
            </a:prstGeom>
          </p:spPr>
        </p:pic>
      </p:grpSp>
      <p:pic>
        <p:nvPicPr>
          <p:cNvPr id="4" name="Imagen 4" descr="Logotipo&#10;&#10;Descripción generada automáticamente">
            <a:extLst>
              <a:ext uri="{FF2B5EF4-FFF2-40B4-BE49-F238E27FC236}">
                <a16:creationId xmlns:a16="http://schemas.microsoft.com/office/drawing/2014/main" id="{B19B29F7-C3DE-49C1-80F8-250EB561C03C}"/>
              </a:ext>
            </a:extLst>
          </p:cNvPr>
          <p:cNvPicPr>
            <a:picLocks noChangeAspect="1"/>
          </p:cNvPicPr>
          <p:nvPr/>
        </p:nvPicPr>
        <p:blipFill>
          <a:blip r:embed="rId10"/>
          <a:stretch>
            <a:fillRect/>
          </a:stretch>
        </p:blipFill>
        <p:spPr>
          <a:xfrm>
            <a:off x="9221900" y="5630537"/>
            <a:ext cx="2166899" cy="833977"/>
          </a:xfrm>
          <a:prstGeom prst="rect">
            <a:avLst/>
          </a:prstGeom>
        </p:spPr>
      </p:pic>
    </p:spTree>
    <p:extLst>
      <p:ext uri="{BB962C8B-B14F-4D97-AF65-F5344CB8AC3E}">
        <p14:creationId xmlns:p14="http://schemas.microsoft.com/office/powerpoint/2010/main" val="24991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5241-6BA9-43F5-B2B0-8A652EFC0A46}"/>
              </a:ext>
            </a:extLst>
          </p:cNvPr>
          <p:cNvSpPr>
            <a:spLocks noGrp="1"/>
          </p:cNvSpPr>
          <p:nvPr>
            <p:ph type="title"/>
          </p:nvPr>
        </p:nvSpPr>
        <p:spPr/>
        <p:txBody>
          <a:bodyPr/>
          <a:lstStyle/>
          <a:p>
            <a:r>
              <a:rPr lang="en-US" strike="sngStrike" dirty="0"/>
              <a:t>Office UI Fabric </a:t>
            </a:r>
            <a:r>
              <a:rPr lang="en-US" dirty="0"/>
              <a:t>– Fluent UI</a:t>
            </a:r>
          </a:p>
        </p:txBody>
      </p:sp>
      <p:sp>
        <p:nvSpPr>
          <p:cNvPr id="3" name="Content Placeholder 2">
            <a:extLst>
              <a:ext uri="{FF2B5EF4-FFF2-40B4-BE49-F238E27FC236}">
                <a16:creationId xmlns:a16="http://schemas.microsoft.com/office/drawing/2014/main" id="{B2DF9899-6425-4BC6-B700-FCFE37B7BD02}"/>
              </a:ext>
            </a:extLst>
          </p:cNvPr>
          <p:cNvSpPr>
            <a:spLocks noGrp="1"/>
          </p:cNvSpPr>
          <p:nvPr>
            <p:ph sz="quarter" idx="4294967295"/>
          </p:nvPr>
        </p:nvSpPr>
        <p:spPr>
          <a:xfrm>
            <a:off x="1279525" y="1521488"/>
            <a:ext cx="11156950" cy="4903125"/>
          </a:xfrm>
        </p:spPr>
        <p:txBody>
          <a:bodyPr/>
          <a:lstStyle/>
          <a:p>
            <a:r>
              <a:rPr lang="en-US" dirty="0"/>
              <a:t>https://developer.microsoft.com/es-es/fluentui#/</a:t>
            </a:r>
          </a:p>
        </p:txBody>
      </p:sp>
      <p:grpSp>
        <p:nvGrpSpPr>
          <p:cNvPr id="6" name="Group 5">
            <a:extLst>
              <a:ext uri="{FF2B5EF4-FFF2-40B4-BE49-F238E27FC236}">
                <a16:creationId xmlns:a16="http://schemas.microsoft.com/office/drawing/2014/main" id="{0DD9303B-E97F-4086-8B3F-FAE4F9991225}"/>
              </a:ext>
            </a:extLst>
          </p:cNvPr>
          <p:cNvGrpSpPr/>
          <p:nvPr/>
        </p:nvGrpSpPr>
        <p:grpSpPr>
          <a:xfrm>
            <a:off x="1584961" y="2003155"/>
            <a:ext cx="8864484" cy="4198734"/>
            <a:chOff x="1821170" y="1818750"/>
            <a:chExt cx="10300114" cy="4878731"/>
          </a:xfrm>
        </p:grpSpPr>
        <p:sp>
          <p:nvSpPr>
            <p:cNvPr id="7" name="TextBox 6">
              <a:extLst>
                <a:ext uri="{FF2B5EF4-FFF2-40B4-BE49-F238E27FC236}">
                  <a16:creationId xmlns:a16="http://schemas.microsoft.com/office/drawing/2014/main" id="{9C1673BE-72A4-4340-90FB-F386162DB4CC}"/>
                </a:ext>
              </a:extLst>
            </p:cNvPr>
            <p:cNvSpPr txBox="1"/>
            <p:nvPr/>
          </p:nvSpPr>
          <p:spPr>
            <a:xfrm>
              <a:off x="2043489" y="5216056"/>
              <a:ext cx="369397" cy="634533"/>
            </a:xfrm>
            <a:prstGeom prst="rect">
              <a:avLst/>
            </a:prstGeom>
            <a:noFill/>
          </p:spPr>
          <p:txBody>
            <a:bodyPr wrap="none" lIns="186521" tIns="149217" rIns="186521" bIns="149217" rtlCol="0">
              <a:spAutoFit/>
            </a:bodyPr>
            <a:lstStyle/>
            <a:p>
              <a:pPr>
                <a:lnSpc>
                  <a:spcPct val="90000"/>
                </a:lnSpc>
                <a:spcAft>
                  <a:spcPts val="612"/>
                </a:spcAft>
              </a:pPr>
              <a:endParaRPr lang="en-US" sz="2448" dirty="0" err="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381D18B5-9282-4517-9330-05C4A576F3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21170" y="1818750"/>
              <a:ext cx="8587409" cy="4878731"/>
            </a:xfrm>
            <a:prstGeom prst="rect">
              <a:avLst/>
            </a:prstGeom>
          </p:spPr>
        </p:pic>
        <p:sp>
          <p:nvSpPr>
            <p:cNvPr id="9" name="TextBox 8">
              <a:extLst>
                <a:ext uri="{FF2B5EF4-FFF2-40B4-BE49-F238E27FC236}">
                  <a16:creationId xmlns:a16="http://schemas.microsoft.com/office/drawing/2014/main" id="{C2990C1B-C14C-4A1F-B639-E78CBE086403}"/>
                </a:ext>
              </a:extLst>
            </p:cNvPr>
            <p:cNvSpPr txBox="1"/>
            <p:nvPr/>
          </p:nvSpPr>
          <p:spPr>
            <a:xfrm>
              <a:off x="1996099" y="5088834"/>
              <a:ext cx="1797864" cy="634533"/>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Fabric Core</a:t>
              </a:r>
            </a:p>
          </p:txBody>
        </p:sp>
        <p:sp>
          <p:nvSpPr>
            <p:cNvPr id="10" name="TextBox 9">
              <a:extLst>
                <a:ext uri="{FF2B5EF4-FFF2-40B4-BE49-F238E27FC236}">
                  <a16:creationId xmlns:a16="http://schemas.microsoft.com/office/drawing/2014/main" id="{B95E58A4-F38E-40EF-9B38-E2D3C3A58755}"/>
                </a:ext>
              </a:extLst>
            </p:cNvPr>
            <p:cNvSpPr txBox="1"/>
            <p:nvPr/>
          </p:nvSpPr>
          <p:spPr>
            <a:xfrm>
              <a:off x="1996098" y="5607948"/>
              <a:ext cx="2210145" cy="80406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Core elements of the design language including icons, colors, type, and the grid</a:t>
              </a:r>
            </a:p>
          </p:txBody>
        </p:sp>
        <p:sp>
          <p:nvSpPr>
            <p:cNvPr id="11" name="TextBox 10">
              <a:extLst>
                <a:ext uri="{FF2B5EF4-FFF2-40B4-BE49-F238E27FC236}">
                  <a16:creationId xmlns:a16="http://schemas.microsoft.com/office/drawing/2014/main" id="{A3BD4E55-8921-445C-8DE8-2EB5BEA0BE03}"/>
                </a:ext>
              </a:extLst>
            </p:cNvPr>
            <p:cNvSpPr txBox="1"/>
            <p:nvPr/>
          </p:nvSpPr>
          <p:spPr>
            <a:xfrm>
              <a:off x="4740847" y="5088834"/>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Fabric React</a:t>
              </a:r>
            </a:p>
          </p:txBody>
        </p:sp>
        <p:sp>
          <p:nvSpPr>
            <p:cNvPr id="12" name="TextBox 11">
              <a:extLst>
                <a:ext uri="{FF2B5EF4-FFF2-40B4-BE49-F238E27FC236}">
                  <a16:creationId xmlns:a16="http://schemas.microsoft.com/office/drawing/2014/main" id="{50A7AD1F-BEBE-4C4B-9401-3A40F18EAE95}"/>
                </a:ext>
              </a:extLst>
            </p:cNvPr>
            <p:cNvSpPr txBox="1"/>
            <p:nvPr/>
          </p:nvSpPr>
          <p:spPr>
            <a:xfrm>
              <a:off x="4740847" y="5529988"/>
              <a:ext cx="1795130" cy="804066"/>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Robust, up-to-date components built with the React framework.</a:t>
              </a:r>
            </a:p>
          </p:txBody>
        </p:sp>
        <p:sp>
          <p:nvSpPr>
            <p:cNvPr id="13" name="TextBox 12">
              <a:extLst>
                <a:ext uri="{FF2B5EF4-FFF2-40B4-BE49-F238E27FC236}">
                  <a16:creationId xmlns:a16="http://schemas.microsoft.com/office/drawing/2014/main" id="{1D8ED966-202D-49BA-98E3-E6586A9A56AD}"/>
                </a:ext>
              </a:extLst>
            </p:cNvPr>
            <p:cNvSpPr txBox="1"/>
            <p:nvPr/>
          </p:nvSpPr>
          <p:spPr>
            <a:xfrm>
              <a:off x="6581864" y="5088834"/>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Fabric JS</a:t>
              </a:r>
            </a:p>
          </p:txBody>
        </p:sp>
        <p:sp>
          <p:nvSpPr>
            <p:cNvPr id="14" name="TextBox 13">
              <a:extLst>
                <a:ext uri="{FF2B5EF4-FFF2-40B4-BE49-F238E27FC236}">
                  <a16:creationId xmlns:a16="http://schemas.microsoft.com/office/drawing/2014/main" id="{A6EAD31E-4AE0-4417-9673-77057EB03889}"/>
                </a:ext>
              </a:extLst>
            </p:cNvPr>
            <p:cNvSpPr txBox="1"/>
            <p:nvPr/>
          </p:nvSpPr>
          <p:spPr>
            <a:xfrm>
              <a:off x="6581864" y="5529988"/>
              <a:ext cx="1795130" cy="973600"/>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Simple, visuals-focused components that you can extend, rework, and build on.</a:t>
              </a:r>
            </a:p>
          </p:txBody>
        </p:sp>
        <p:sp>
          <p:nvSpPr>
            <p:cNvPr id="15" name="TextBox 14">
              <a:extLst>
                <a:ext uri="{FF2B5EF4-FFF2-40B4-BE49-F238E27FC236}">
                  <a16:creationId xmlns:a16="http://schemas.microsoft.com/office/drawing/2014/main" id="{4EEFC209-BFAD-47C7-A727-09C91630F478}"/>
                </a:ext>
              </a:extLst>
            </p:cNvPr>
            <p:cNvSpPr txBox="1"/>
            <p:nvPr/>
          </p:nvSpPr>
          <p:spPr>
            <a:xfrm>
              <a:off x="8422881" y="5088834"/>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ngFabric</a:t>
              </a:r>
            </a:p>
          </p:txBody>
        </p:sp>
        <p:sp>
          <p:nvSpPr>
            <p:cNvPr id="16" name="TextBox 15">
              <a:extLst>
                <a:ext uri="{FF2B5EF4-FFF2-40B4-BE49-F238E27FC236}">
                  <a16:creationId xmlns:a16="http://schemas.microsoft.com/office/drawing/2014/main" id="{66C14D0F-FACA-4DD4-B842-AB26BD021D50}"/>
                </a:ext>
              </a:extLst>
            </p:cNvPr>
            <p:cNvSpPr txBox="1"/>
            <p:nvPr/>
          </p:nvSpPr>
          <p:spPr>
            <a:xfrm>
              <a:off x="8422881" y="5529988"/>
              <a:ext cx="1795130" cy="973600"/>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Community-driven project to build components for Angular-based apps.</a:t>
              </a:r>
            </a:p>
          </p:txBody>
        </p:sp>
        <p:pic>
          <p:nvPicPr>
            <p:cNvPr id="17" name="Picture 16">
              <a:extLst>
                <a:ext uri="{FF2B5EF4-FFF2-40B4-BE49-F238E27FC236}">
                  <a16:creationId xmlns:a16="http://schemas.microsoft.com/office/drawing/2014/main" id="{AEFD167A-8B83-4768-B611-BCF9DF7622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1420" y="2985743"/>
              <a:ext cx="1707439" cy="3711738"/>
            </a:xfrm>
            <a:prstGeom prst="rect">
              <a:avLst/>
            </a:prstGeom>
          </p:spPr>
        </p:pic>
        <p:sp>
          <p:nvSpPr>
            <p:cNvPr id="18" name="TextBox 17">
              <a:extLst>
                <a:ext uri="{FF2B5EF4-FFF2-40B4-BE49-F238E27FC236}">
                  <a16:creationId xmlns:a16="http://schemas.microsoft.com/office/drawing/2014/main" id="{246F2297-8062-4105-BF39-23D142EA5B88}"/>
                </a:ext>
              </a:extLst>
            </p:cNvPr>
            <p:cNvSpPr txBox="1"/>
            <p:nvPr/>
          </p:nvSpPr>
          <p:spPr>
            <a:xfrm>
              <a:off x="10326154" y="5103186"/>
              <a:ext cx="1795130" cy="572464"/>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Fabric iOS</a:t>
              </a:r>
            </a:p>
          </p:txBody>
        </p:sp>
        <p:sp>
          <p:nvSpPr>
            <p:cNvPr id="19" name="TextBox 18">
              <a:extLst>
                <a:ext uri="{FF2B5EF4-FFF2-40B4-BE49-F238E27FC236}">
                  <a16:creationId xmlns:a16="http://schemas.microsoft.com/office/drawing/2014/main" id="{B4BE1AD8-1228-459C-A80E-AAE92191E4E6}"/>
                </a:ext>
              </a:extLst>
            </p:cNvPr>
            <p:cNvSpPr txBox="1"/>
            <p:nvPr/>
          </p:nvSpPr>
          <p:spPr>
            <a:xfrm>
              <a:off x="10326154" y="5544340"/>
              <a:ext cx="1795130" cy="973600"/>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chemeClr val="bg1"/>
                  </a:solidFill>
                </a:rPr>
                <a:t>Native Swift colors, type ramp, and components for building iOS apps.</a:t>
              </a:r>
            </a:p>
          </p:txBody>
        </p:sp>
      </p:grpSp>
    </p:spTree>
    <p:extLst>
      <p:ext uri="{BB962C8B-B14F-4D97-AF65-F5344CB8AC3E}">
        <p14:creationId xmlns:p14="http://schemas.microsoft.com/office/powerpoint/2010/main" val="32308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C6CF-5552-4E26-930C-D77A878C4C06}"/>
              </a:ext>
            </a:extLst>
          </p:cNvPr>
          <p:cNvSpPr>
            <a:spLocks noGrp="1"/>
          </p:cNvSpPr>
          <p:nvPr>
            <p:ph type="title"/>
          </p:nvPr>
        </p:nvSpPr>
        <p:spPr/>
        <p:txBody>
          <a:bodyPr/>
          <a:lstStyle/>
          <a:p>
            <a:r>
              <a:rPr lang="es-ES" dirty="0" err="1"/>
              <a:t>SPFx</a:t>
            </a:r>
            <a:r>
              <a:rPr lang="es-ES" dirty="0"/>
              <a:t> Design </a:t>
            </a:r>
            <a:r>
              <a:rPr lang="es-ES" dirty="0" err="1"/>
              <a:t>Points</a:t>
            </a:r>
            <a:endParaRPr lang="en-US" dirty="0"/>
          </a:p>
        </p:txBody>
      </p:sp>
      <p:sp>
        <p:nvSpPr>
          <p:cNvPr id="3" name="Content Placeholder 2">
            <a:extLst>
              <a:ext uri="{FF2B5EF4-FFF2-40B4-BE49-F238E27FC236}">
                <a16:creationId xmlns:a16="http://schemas.microsoft.com/office/drawing/2014/main" id="{B2A63B4F-53DF-4852-8C21-3A1C8F4BB51C}"/>
              </a:ext>
            </a:extLst>
          </p:cNvPr>
          <p:cNvSpPr>
            <a:spLocks noGrp="1"/>
          </p:cNvSpPr>
          <p:nvPr>
            <p:ph sz="quarter" idx="4294967295"/>
          </p:nvPr>
        </p:nvSpPr>
        <p:spPr>
          <a:xfrm>
            <a:off x="1279525" y="1798320"/>
            <a:ext cx="11156950" cy="4626293"/>
          </a:xfrm>
        </p:spPr>
        <p:txBody>
          <a:bodyPr/>
          <a:lstStyle/>
          <a:p>
            <a:r>
              <a:rPr lang="es-ES" dirty="0"/>
              <a:t>Panel de propiedades</a:t>
            </a:r>
          </a:p>
          <a:p>
            <a:r>
              <a:rPr lang="es-ES" dirty="0"/>
              <a:t>Área de comandos</a:t>
            </a:r>
          </a:p>
          <a:p>
            <a:r>
              <a:rPr lang="es-ES" dirty="0"/>
              <a:t>Diseño dinámico</a:t>
            </a:r>
          </a:p>
          <a:p>
            <a:r>
              <a:rPr lang="es-ES" dirty="0" err="1"/>
              <a:t>Styling</a:t>
            </a:r>
            <a:endParaRPr lang="es-ES" dirty="0"/>
          </a:p>
          <a:p>
            <a:r>
              <a:rPr lang="es-ES" strike="sngStrike" dirty="0"/>
              <a:t>Office UI </a:t>
            </a:r>
            <a:r>
              <a:rPr lang="es-ES" strike="sngStrike" dirty="0" err="1"/>
              <a:t>Fabric</a:t>
            </a:r>
            <a:r>
              <a:rPr lang="es-ES" strike="sngStrike" dirty="0"/>
              <a:t> React</a:t>
            </a:r>
            <a:r>
              <a:rPr lang="es-ES" b="1" dirty="0">
                <a:solidFill>
                  <a:srgbClr val="00B0CA"/>
                </a:solidFill>
              </a:rPr>
              <a:t> </a:t>
            </a:r>
            <a:r>
              <a:rPr lang="es-ES" b="1" dirty="0" err="1">
                <a:solidFill>
                  <a:srgbClr val="00B0CA"/>
                </a:solidFill>
              </a:rPr>
              <a:t>Fluent</a:t>
            </a:r>
            <a:r>
              <a:rPr lang="es-ES" b="1" dirty="0">
                <a:solidFill>
                  <a:srgbClr val="00B0CA"/>
                </a:solidFill>
              </a:rPr>
              <a:t> UI</a:t>
            </a:r>
          </a:p>
        </p:txBody>
      </p:sp>
    </p:spTree>
    <p:extLst>
      <p:ext uri="{BB962C8B-B14F-4D97-AF65-F5344CB8AC3E}">
        <p14:creationId xmlns:p14="http://schemas.microsoft.com/office/powerpoint/2010/main" val="172018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0416B-D9F1-49B0-8571-6638E19AC7CA}"/>
              </a:ext>
            </a:extLst>
          </p:cNvPr>
          <p:cNvSpPr>
            <a:spLocks noGrp="1"/>
          </p:cNvSpPr>
          <p:nvPr>
            <p:ph type="title"/>
          </p:nvPr>
        </p:nvSpPr>
        <p:spPr/>
        <p:txBody>
          <a:bodyPr/>
          <a:lstStyle/>
          <a:p>
            <a:r>
              <a:rPr lang="es-ES"/>
              <a:t>¿Quieres colaborar con la Comunidad?</a:t>
            </a:r>
          </a:p>
        </p:txBody>
      </p:sp>
      <p:sp>
        <p:nvSpPr>
          <p:cNvPr id="8" name="Marcador de texto 7">
            <a:extLst>
              <a:ext uri="{FF2B5EF4-FFF2-40B4-BE49-F238E27FC236}">
                <a16:creationId xmlns:a16="http://schemas.microsoft.com/office/drawing/2014/main" id="{AC29DDC6-3723-4221-8D2B-2E37F5831B35}"/>
              </a:ext>
            </a:extLst>
          </p:cNvPr>
          <p:cNvSpPr>
            <a:spLocks noGrp="1"/>
          </p:cNvSpPr>
          <p:nvPr>
            <p:ph type="body" sz="quarter" idx="10"/>
          </p:nvPr>
        </p:nvSpPr>
        <p:spPr>
          <a:xfrm>
            <a:off x="465138" y="1667804"/>
            <a:ext cx="11533187" cy="3600986"/>
          </a:xfrm>
        </p:spPr>
        <p:txBody>
          <a:bodyPr/>
          <a:lstStyle/>
          <a:p>
            <a:r>
              <a:rPr lang="es-ES" dirty="0"/>
              <a:t>Tienes varias posibilidades:</a:t>
            </a:r>
          </a:p>
          <a:p>
            <a:pPr marL="342900" indent="-342900">
              <a:buFont typeface="Wingdings" panose="05000000000000000000" pitchFamily="2" charset="2"/>
              <a:buChar char="ü"/>
            </a:pPr>
            <a:r>
              <a:rPr lang="es-ES" dirty="0"/>
              <a:t>Colaborar con </a:t>
            </a:r>
            <a:r>
              <a:rPr lang="es-ES" dirty="0" err="1"/>
              <a:t>CompartiMOSS</a:t>
            </a:r>
            <a:r>
              <a:rPr lang="es-ES" dirty="0"/>
              <a:t> (</a:t>
            </a:r>
            <a:r>
              <a:rPr lang="es-ES" dirty="0">
                <a:solidFill>
                  <a:srgbClr val="0076DA"/>
                </a:solidFill>
                <a:hlinkClick r:id="rId3">
                  <a:extLst>
                    <a:ext uri="{A12FA001-AC4F-418D-AE19-62706E023703}">
                      <ahyp:hlinkClr xmlns:ahyp="http://schemas.microsoft.com/office/drawing/2018/hyperlinkcolor" val="tx"/>
                    </a:ext>
                  </a:extLst>
                </a:hlinkClick>
              </a:rPr>
              <a:t>www.compartimoss.com</a:t>
            </a:r>
            <a:r>
              <a:rPr lang="es-ES" dirty="0"/>
              <a:t>):</a:t>
            </a:r>
          </a:p>
          <a:p>
            <a:pPr marL="914400" lvl="2" indent="-457200">
              <a:buFont typeface="Wingdings" panose="05000000000000000000" pitchFamily="2" charset="2"/>
              <a:buChar char="§"/>
            </a:pPr>
            <a:r>
              <a:rPr lang="es-ES" sz="2000" dirty="0"/>
              <a:t>Puedes escribir sobre lo que te apetezca (no hace falta que sea contenido técnico) siempre y cuando antes no se haya escrito sobre ese tema</a:t>
            </a:r>
          </a:p>
          <a:p>
            <a:pPr marL="914400" lvl="2" indent="-457200">
              <a:buFont typeface="Wingdings" panose="05000000000000000000" pitchFamily="2" charset="2"/>
              <a:buChar char="§"/>
            </a:pPr>
            <a:r>
              <a:rPr lang="es-ES" sz="2000" dirty="0"/>
              <a:t>Para poder ser autor de </a:t>
            </a:r>
            <a:r>
              <a:rPr lang="es-ES" sz="2000" dirty="0" err="1"/>
              <a:t>CompartiMOSS</a:t>
            </a:r>
            <a:r>
              <a:rPr lang="es-ES" sz="2000" dirty="0"/>
              <a:t> sólo tienes que escribir un correo a </a:t>
            </a:r>
            <a:r>
              <a:rPr lang="es-ES" sz="2000" dirty="0">
                <a:solidFill>
                  <a:srgbClr val="0076DA"/>
                </a:solidFill>
                <a:hlinkClick r:id="rId4">
                  <a:extLst>
                    <a:ext uri="{A12FA001-AC4F-418D-AE19-62706E023703}">
                      <ahyp:hlinkClr xmlns:ahyp="http://schemas.microsoft.com/office/drawing/2018/hyperlinkcolor" val="tx"/>
                    </a:ext>
                  </a:extLst>
                </a:hlinkClick>
              </a:rPr>
              <a:t>revista@compartimoss.com</a:t>
            </a:r>
            <a:endParaRPr lang="es-ES" sz="2000" dirty="0">
              <a:solidFill>
                <a:srgbClr val="0076DA"/>
              </a:solidFill>
            </a:endParaRPr>
          </a:p>
          <a:p>
            <a:pPr marL="457200" indent="-457200">
              <a:buFont typeface="Wingdings" panose="05000000000000000000" pitchFamily="2" charset="2"/>
              <a:buChar char="ü"/>
            </a:pPr>
            <a:r>
              <a:rPr lang="es-ES" dirty="0"/>
              <a:t>Colaborar con las comunidades técnicas de España (Office 365 | Azure | SharePoint) impartiendo una charla presencial o virtual:</a:t>
            </a:r>
          </a:p>
          <a:p>
            <a:pPr marL="914400" lvl="2" indent="-457200">
              <a:buFont typeface="Wingdings" panose="05000000000000000000" pitchFamily="2" charset="2"/>
              <a:buChar char="§"/>
            </a:pPr>
            <a:r>
              <a:rPr lang="es-ES" sz="2000" dirty="0"/>
              <a:t>Para colaborar con SUGES, escríbenos a </a:t>
            </a:r>
            <a:r>
              <a:rPr lang="es-ES" sz="2000" dirty="0">
                <a:solidFill>
                  <a:srgbClr val="0076DA"/>
                </a:solidFill>
                <a:hlinkClick r:id="rId5">
                  <a:extLst>
                    <a:ext uri="{A12FA001-AC4F-418D-AE19-62706E023703}">
                      <ahyp:hlinkClr xmlns:ahyp="http://schemas.microsoft.com/office/drawing/2018/hyperlinkcolor" val="tx"/>
                    </a:ext>
                  </a:extLst>
                </a:hlinkClick>
              </a:rPr>
              <a:t>suges@hotmail.es</a:t>
            </a:r>
            <a:endParaRPr lang="es-ES" sz="2000" dirty="0">
              <a:solidFill>
                <a:srgbClr val="0076DA"/>
              </a:solidFill>
            </a:endParaRPr>
          </a:p>
          <a:p>
            <a:pPr marL="914400" lvl="2" indent="-457200">
              <a:buFont typeface="Wingdings" panose="05000000000000000000" pitchFamily="2" charset="2"/>
              <a:buChar char="§"/>
            </a:pPr>
            <a:r>
              <a:rPr lang="es-ES" sz="2000" dirty="0"/>
              <a:t>Para colaborar con </a:t>
            </a:r>
            <a:r>
              <a:rPr lang="es-ES" sz="2000" dirty="0" err="1"/>
              <a:t>MadPoint</a:t>
            </a:r>
            <a:r>
              <a:rPr lang="es-ES" sz="2000" dirty="0"/>
              <a:t>, escríbenos a </a:t>
            </a:r>
            <a:r>
              <a:rPr lang="es-ES" sz="2000" dirty="0">
                <a:solidFill>
                  <a:srgbClr val="0076DA"/>
                </a:solidFill>
                <a:hlinkClick r:id="rId6">
                  <a:extLst>
                    <a:ext uri="{A12FA001-AC4F-418D-AE19-62706E023703}">
                      <ahyp:hlinkClr xmlns:ahyp="http://schemas.microsoft.com/office/drawing/2018/hyperlinkcolor" val="tx"/>
                    </a:ext>
                  </a:extLst>
                </a:hlinkClick>
              </a:rPr>
              <a:t>madpoint@outlook.com</a:t>
            </a:r>
            <a:r>
              <a:rPr lang="es-ES" sz="2000" dirty="0">
                <a:solidFill>
                  <a:srgbClr val="0076DA"/>
                </a:solidFill>
              </a:rPr>
              <a:t> </a:t>
            </a:r>
          </a:p>
          <a:p>
            <a:pPr marL="914400" lvl="2" indent="-457200">
              <a:buFont typeface="Wingdings" panose="05000000000000000000" pitchFamily="2" charset="2"/>
              <a:buChar char="§"/>
            </a:pPr>
            <a:r>
              <a:rPr lang="es-ES" sz="2000" dirty="0"/>
              <a:t>Para colaborar con la Comunidad de Office 365, escríbenos a </a:t>
            </a:r>
            <a:r>
              <a:rPr lang="es-ES" sz="2000" dirty="0">
                <a:solidFill>
                  <a:srgbClr val="0076DA"/>
                </a:solidFill>
                <a:hlinkClick r:id="rId7">
                  <a:extLst>
                    <a:ext uri="{A12FA001-AC4F-418D-AE19-62706E023703}">
                      <ahyp:hlinkClr xmlns:ahyp="http://schemas.microsoft.com/office/drawing/2018/hyperlinkcolor" val="tx"/>
                    </a:ext>
                  </a:extLst>
                </a:hlinkClick>
              </a:rPr>
              <a:t>staff@comunidadoffice365.com</a:t>
            </a:r>
            <a:r>
              <a:rPr lang="es-ES" sz="2000" dirty="0">
                <a:solidFill>
                  <a:srgbClr val="0076DA"/>
                </a:solidFill>
              </a:rPr>
              <a:t> </a:t>
            </a:r>
          </a:p>
        </p:txBody>
      </p:sp>
      <p:grpSp>
        <p:nvGrpSpPr>
          <p:cNvPr id="9" name="Grupo 8">
            <a:extLst>
              <a:ext uri="{FF2B5EF4-FFF2-40B4-BE49-F238E27FC236}">
                <a16:creationId xmlns:a16="http://schemas.microsoft.com/office/drawing/2014/main" id="{E57ABC6E-97E0-42A9-9B06-34E4C4D2F06D}"/>
              </a:ext>
            </a:extLst>
          </p:cNvPr>
          <p:cNvGrpSpPr/>
          <p:nvPr/>
        </p:nvGrpSpPr>
        <p:grpSpPr>
          <a:xfrm>
            <a:off x="465137" y="5662557"/>
            <a:ext cx="8458785" cy="860426"/>
            <a:chOff x="1322292" y="4592383"/>
            <a:chExt cx="8458785" cy="860426"/>
          </a:xfrm>
        </p:grpSpPr>
        <p:pic>
          <p:nvPicPr>
            <p:cNvPr id="10" name="Imagen 9">
              <a:extLst>
                <a:ext uri="{FF2B5EF4-FFF2-40B4-BE49-F238E27FC236}">
                  <a16:creationId xmlns:a16="http://schemas.microsoft.com/office/drawing/2014/main" id="{0860B740-D6BC-4881-A035-188D895989FE}"/>
                </a:ext>
              </a:extLst>
            </p:cNvPr>
            <p:cNvPicPr>
              <a:picLocks noChangeAspect="1"/>
            </p:cNvPicPr>
            <p:nvPr userDrawn="1"/>
          </p:nvPicPr>
          <p:blipFill>
            <a:blip r:embed="rId8"/>
            <a:stretch>
              <a:fillRect/>
            </a:stretch>
          </p:blipFill>
          <p:spPr>
            <a:xfrm>
              <a:off x="1322292" y="4592383"/>
              <a:ext cx="1368131" cy="860426"/>
            </a:xfrm>
            <a:prstGeom prst="rect">
              <a:avLst/>
            </a:prstGeom>
          </p:spPr>
        </p:pic>
        <p:pic>
          <p:nvPicPr>
            <p:cNvPr id="15" name="Imagen 14">
              <a:extLst>
                <a:ext uri="{FF2B5EF4-FFF2-40B4-BE49-F238E27FC236}">
                  <a16:creationId xmlns:a16="http://schemas.microsoft.com/office/drawing/2014/main" id="{195B339E-7FB4-4D7F-A6E0-9D89409E7C64}"/>
                </a:ext>
              </a:extLst>
            </p:cNvPr>
            <p:cNvPicPr>
              <a:picLocks noChangeAspect="1"/>
            </p:cNvPicPr>
            <p:nvPr userDrawn="1"/>
          </p:nvPicPr>
          <p:blipFill>
            <a:blip r:embed="rId9"/>
            <a:stretch>
              <a:fillRect/>
            </a:stretch>
          </p:blipFill>
          <p:spPr>
            <a:xfrm>
              <a:off x="7603370" y="4705015"/>
              <a:ext cx="2177707" cy="635164"/>
            </a:xfrm>
            <a:prstGeom prst="rect">
              <a:avLst/>
            </a:prstGeom>
          </p:spPr>
        </p:pic>
        <p:pic>
          <p:nvPicPr>
            <p:cNvPr id="16" name="Gráfico 15">
              <a:extLst>
                <a:ext uri="{FF2B5EF4-FFF2-40B4-BE49-F238E27FC236}">
                  <a16:creationId xmlns:a16="http://schemas.microsoft.com/office/drawing/2014/main" id="{33CBF55B-CAC6-439B-B2AC-FABDA0A93D0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971506" y="4614828"/>
              <a:ext cx="2037210" cy="823836"/>
            </a:xfrm>
            <a:prstGeom prst="rect">
              <a:avLst/>
            </a:prstGeom>
          </p:spPr>
        </p:pic>
        <p:pic>
          <p:nvPicPr>
            <p:cNvPr id="17" name="Gráfico 16">
              <a:extLst>
                <a:ext uri="{FF2B5EF4-FFF2-40B4-BE49-F238E27FC236}">
                  <a16:creationId xmlns:a16="http://schemas.microsoft.com/office/drawing/2014/main" id="{BFA81D9B-4DF7-4EDA-A727-DADBB0AE7028}"/>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14044" t="34814" r="9618" b="46330"/>
            <a:stretch/>
          </p:blipFill>
          <p:spPr>
            <a:xfrm>
              <a:off x="5285076" y="4666738"/>
              <a:ext cx="2037211" cy="711717"/>
            </a:xfrm>
            <a:prstGeom prst="rect">
              <a:avLst/>
            </a:prstGeom>
          </p:spPr>
        </p:pic>
      </p:grpSp>
      <p:pic>
        <p:nvPicPr>
          <p:cNvPr id="3" name="Imagen 4" descr="Logotipo&#10;&#10;Descripción generada automáticamente">
            <a:extLst>
              <a:ext uri="{FF2B5EF4-FFF2-40B4-BE49-F238E27FC236}">
                <a16:creationId xmlns:a16="http://schemas.microsoft.com/office/drawing/2014/main" id="{E72EE2D7-B776-4F0A-99E0-93B08DF7FCEF}"/>
              </a:ext>
            </a:extLst>
          </p:cNvPr>
          <p:cNvPicPr>
            <a:picLocks noChangeAspect="1"/>
          </p:cNvPicPr>
          <p:nvPr/>
        </p:nvPicPr>
        <p:blipFill>
          <a:blip r:embed="rId14"/>
          <a:stretch>
            <a:fillRect/>
          </a:stretch>
        </p:blipFill>
        <p:spPr>
          <a:xfrm>
            <a:off x="9221900" y="5630537"/>
            <a:ext cx="2166899" cy="833977"/>
          </a:xfrm>
          <a:prstGeom prst="rect">
            <a:avLst/>
          </a:prstGeom>
        </p:spPr>
      </p:pic>
    </p:spTree>
    <p:extLst>
      <p:ext uri="{BB962C8B-B14F-4D97-AF65-F5344CB8AC3E}">
        <p14:creationId xmlns:p14="http://schemas.microsoft.com/office/powerpoint/2010/main" val="354020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6DA"/>
          </a:solidFill>
          <a:ln>
            <a:solidFill>
              <a:srgbClr val="0076DA"/>
            </a:solidFill>
          </a:ln>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a:solidFill>
                  <a:schemeClr val="tx2"/>
                </a:solidFill>
                <a:latin typeface="Segoe UI Semilight" panose="020B0402040204020203" pitchFamily="34" charset="0"/>
                <a:cs typeface="Segoe UI Semilight" panose="020B0402040204020203" pitchFamily="34" charset="0"/>
              </a:rPr>
              <a:t>Join Office 365 developer program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rgbClr val="0076DA"/>
                </a:solidFill>
                <a:latin typeface="Segoe UI Semilight" panose="020B0402040204020203" pitchFamily="34" charset="0"/>
                <a:cs typeface="Segoe UI Semilight" panose="020B0402040204020203" pitchFamily="34" charset="0"/>
                <a:hlinkClick r:id="rId4">
                  <a:extLst>
                    <a:ext uri="{A12FA001-AC4F-418D-AE19-62706E023703}">
                      <ahyp:hlinkClr xmlns:ahyp="http://schemas.microsoft.com/office/drawing/2018/hyperlinkcolor" val="tx"/>
                    </a:ext>
                  </a:extLst>
                </a:hlinkClick>
              </a:rPr>
              <a:t>https://dev.office.com/devprogram</a:t>
            </a:r>
            <a:r>
              <a:rPr lang="en-US" sz="2400">
                <a:solidFill>
                  <a:srgbClr val="0076DA"/>
                </a:solidFill>
                <a:latin typeface="Segoe UI Semilight" panose="020B0402040204020203" pitchFamily="34" charset="0"/>
                <a:cs typeface="Segoe UI Semilight" panose="020B0402040204020203" pitchFamily="34" charset="0"/>
              </a:rPr>
              <a:t>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6DA"/>
          </a:solidFill>
          <a:ln>
            <a:solidFill>
              <a:srgbClr val="0076DA"/>
            </a:solidFill>
          </a:ln>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6DA"/>
          </a:solidFill>
          <a:ln>
            <a:solidFill>
              <a:srgbClr val="0076DA"/>
            </a:solidFill>
          </a:ln>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6DA"/>
          </a:solidFill>
          <a:ln>
            <a:solidFill>
              <a:srgbClr val="0076DA"/>
            </a:solidFill>
          </a:ln>
        </p:spPr>
        <p:txBody>
          <a:bodyPr wrap="none" lIns="457200" anchor="ctr" anchorCtr="0">
            <a:noAutofit/>
          </a:bodyPr>
          <a:lstStyle/>
          <a:p>
            <a:pPr marL="0" lvl="1" indent="0">
              <a:spcBef>
                <a:spcPts val="3000"/>
              </a:spcBef>
              <a:buFont typeface="Wingdings" panose="05000000000000000000" pitchFamily="2" charset="2"/>
              <a:buNone/>
            </a:pPr>
            <a:r>
              <a:rPr lang="en-US" sz="240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a:solidFill>
                  <a:schemeClr val="tx2"/>
                </a:solidFill>
                <a:latin typeface="Segoe UI Semilight" panose="020B0402040204020203" pitchFamily="34" charset="0"/>
                <a:cs typeface="Segoe UI Semilight" panose="020B0402040204020203" pitchFamily="34" charset="0"/>
              </a:rPr>
            </a:br>
            <a:r>
              <a:rPr lang="en-US" sz="2400">
                <a:solidFill>
                  <a:srgbClr val="0076DA"/>
                </a:solidFill>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https://aka.ms/o365devbootcampfeedback</a:t>
            </a:r>
            <a:r>
              <a:rPr lang="en-US" sz="2400">
                <a:solidFill>
                  <a:srgbClr val="0076DA"/>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9D8ED-475A-4A49-89D9-03DD67489247}"/>
              </a:ext>
            </a:extLst>
          </p:cNvPr>
          <p:cNvSpPr>
            <a:spLocks noGrp="1"/>
          </p:cNvSpPr>
          <p:nvPr>
            <p:ph type="title"/>
          </p:nvPr>
        </p:nvSpPr>
        <p:spPr>
          <a:xfrm>
            <a:off x="465138" y="632779"/>
            <a:ext cx="11533187" cy="411162"/>
          </a:xfrm>
        </p:spPr>
        <p:txBody>
          <a:bodyPr/>
          <a:lstStyle/>
          <a:p>
            <a:r>
              <a:rPr lang="es-ES" dirty="0"/>
              <a:t>About Me</a:t>
            </a:r>
          </a:p>
        </p:txBody>
      </p:sp>
      <p:sp>
        <p:nvSpPr>
          <p:cNvPr id="5" name="Marcador de texto 5">
            <a:extLst>
              <a:ext uri="{FF2B5EF4-FFF2-40B4-BE49-F238E27FC236}">
                <a16:creationId xmlns:a16="http://schemas.microsoft.com/office/drawing/2014/main" id="{AE46EC7B-3B8D-461B-BF38-FE9EA7AF26D5}"/>
              </a:ext>
            </a:extLst>
          </p:cNvPr>
          <p:cNvSpPr txBox="1">
            <a:spLocks/>
          </p:cNvSpPr>
          <p:nvPr/>
        </p:nvSpPr>
        <p:spPr>
          <a:xfrm>
            <a:off x="3264545" y="4084248"/>
            <a:ext cx="8453100" cy="117981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solidFill>
                  <a:srgbClr val="00B0CA"/>
                </a:solidFill>
                <a:latin typeface="Lato Light" panose="020F0302020204030203" pitchFamily="34" charset="0"/>
              </a:rPr>
              <a:t>https://www.santiagoporras.com</a:t>
            </a:r>
          </a:p>
          <a:p>
            <a:pPr marL="0" indent="0">
              <a:buNone/>
            </a:pPr>
            <a:r>
              <a:rPr lang="es-ES" sz="2000" dirty="0">
                <a:solidFill>
                  <a:srgbClr val="00B0CA"/>
                </a:solidFill>
                <a:latin typeface="Lato Light" panose="020F0302020204030203" pitchFamily="34" charset="0"/>
              </a:rPr>
              <a:t>https://blog.santiagoporras.com</a:t>
            </a:r>
          </a:p>
          <a:p>
            <a:pPr marL="0" indent="0">
              <a:buNone/>
            </a:pPr>
            <a:r>
              <a:rPr lang="es-ES" sz="2000" dirty="0">
                <a:solidFill>
                  <a:srgbClr val="00B0CA"/>
                </a:solidFill>
                <a:latin typeface="Lato Light" panose="020F0302020204030203" pitchFamily="34" charset="0"/>
              </a:rPr>
              <a:t>@saintwukong</a:t>
            </a:r>
          </a:p>
        </p:txBody>
      </p:sp>
      <p:sp>
        <p:nvSpPr>
          <p:cNvPr id="6" name="Marcador de texto 8">
            <a:extLst>
              <a:ext uri="{FF2B5EF4-FFF2-40B4-BE49-F238E27FC236}">
                <a16:creationId xmlns:a16="http://schemas.microsoft.com/office/drawing/2014/main" id="{8B294A5A-9522-4ACB-BC39-A00BEC952037}"/>
              </a:ext>
            </a:extLst>
          </p:cNvPr>
          <p:cNvSpPr txBox="1">
            <a:spLocks/>
          </p:cNvSpPr>
          <p:nvPr/>
        </p:nvSpPr>
        <p:spPr>
          <a:xfrm>
            <a:off x="3264545" y="2884229"/>
            <a:ext cx="7170387" cy="844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04545"/>
                </a:solidFill>
                <a:latin typeface="Lato Light" panose="020F0302020204030203" pitchFamily="34" charset="0"/>
              </a:rPr>
              <a:t>Innovation Team Leader at ENCAMINA</a:t>
            </a:r>
            <a:br>
              <a:rPr lang="en-US" dirty="0">
                <a:solidFill>
                  <a:srgbClr val="404545"/>
                </a:solidFill>
                <a:latin typeface="Lato Light" panose="020F0302020204030203" pitchFamily="34" charset="0"/>
              </a:rPr>
            </a:br>
            <a:r>
              <a:rPr lang="en-US" dirty="0">
                <a:solidFill>
                  <a:srgbClr val="404545"/>
                </a:solidFill>
                <a:latin typeface="Lato Light" panose="020F0302020204030203" pitchFamily="34" charset="0"/>
              </a:rPr>
              <a:t>Microsoft MVP Developer Technologies</a:t>
            </a:r>
            <a:endParaRPr lang="es-ES" dirty="0">
              <a:solidFill>
                <a:srgbClr val="404545"/>
              </a:solidFill>
              <a:latin typeface="Lato Light" panose="020F0302020204030203" pitchFamily="34" charset="0"/>
            </a:endParaRPr>
          </a:p>
        </p:txBody>
      </p:sp>
      <p:pic>
        <p:nvPicPr>
          <p:cNvPr id="8" name="Picture Placeholder 9" descr="A picture containing person, man, holding, object&#10;&#10;Description automatically generated">
            <a:extLst>
              <a:ext uri="{FF2B5EF4-FFF2-40B4-BE49-F238E27FC236}">
                <a16:creationId xmlns:a16="http://schemas.microsoft.com/office/drawing/2014/main" id="{C9136329-4206-4113-8A77-1BE33A7949DE}"/>
              </a:ext>
            </a:extLst>
          </p:cNvPr>
          <p:cNvPicPr>
            <a:picLocks noChangeAspect="1"/>
          </p:cNvPicPr>
          <p:nvPr/>
        </p:nvPicPr>
        <p:blipFill>
          <a:blip r:embed="rId3"/>
          <a:srcRect t="34" b="34"/>
          <a:stretch>
            <a:fillRect/>
          </a:stretch>
        </p:blipFill>
        <p:spPr>
          <a:xfrm>
            <a:off x="643136" y="1794902"/>
            <a:ext cx="2280874" cy="2279310"/>
          </a:xfrm>
          <a:prstGeom prst="ellipse">
            <a:avLst/>
          </a:prstGeom>
        </p:spPr>
      </p:pic>
      <p:pic>
        <p:nvPicPr>
          <p:cNvPr id="10" name="Picture 9" descr="A close up of a sign&#10;&#10;Description automatically generated">
            <a:extLst>
              <a:ext uri="{FF2B5EF4-FFF2-40B4-BE49-F238E27FC236}">
                <a16:creationId xmlns:a16="http://schemas.microsoft.com/office/drawing/2014/main" id="{085B8583-C9DE-4A18-AB24-B4ADC2423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047" y="1794902"/>
            <a:ext cx="2676695" cy="911749"/>
          </a:xfrm>
          <a:prstGeom prst="rect">
            <a:avLst/>
          </a:prstGeom>
        </p:spPr>
      </p:pic>
    </p:spTree>
    <p:extLst>
      <p:ext uri="{BB962C8B-B14F-4D97-AF65-F5344CB8AC3E}">
        <p14:creationId xmlns:p14="http://schemas.microsoft.com/office/powerpoint/2010/main" val="40807059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29806493-F47C-4466-B5E7-5B532EF26721}"/>
              </a:ext>
            </a:extLst>
          </p:cNvPr>
          <p:cNvPicPr>
            <a:picLocks noChangeAspect="1"/>
          </p:cNvPicPr>
          <p:nvPr/>
        </p:nvPicPr>
        <p:blipFill>
          <a:blip r:embed="rId3"/>
          <a:stretch>
            <a:fillRect/>
          </a:stretch>
        </p:blipFill>
        <p:spPr>
          <a:xfrm>
            <a:off x="1237244" y="2537879"/>
            <a:ext cx="1156252" cy="1156252"/>
          </a:xfrm>
          <a:prstGeom prst="rect">
            <a:avLst/>
          </a:prstGeom>
        </p:spPr>
      </p:pic>
      <p:sp>
        <p:nvSpPr>
          <p:cNvPr id="19" name="CuadroTexto 7">
            <a:extLst>
              <a:ext uri="{FF2B5EF4-FFF2-40B4-BE49-F238E27FC236}">
                <a16:creationId xmlns:a16="http://schemas.microsoft.com/office/drawing/2014/main" id="{7F841143-E2C9-403F-B40E-A7340A907A55}"/>
              </a:ext>
            </a:extLst>
          </p:cNvPr>
          <p:cNvSpPr txBox="1"/>
          <p:nvPr/>
        </p:nvSpPr>
        <p:spPr>
          <a:xfrm>
            <a:off x="2645745" y="2537879"/>
            <a:ext cx="8073364" cy="1107996"/>
          </a:xfrm>
          <a:prstGeom prst="rect">
            <a:avLst/>
          </a:prstGeom>
          <a:noFill/>
        </p:spPr>
        <p:txBody>
          <a:bodyPr wrap="none" lIns="0" tIns="0" rIns="0" bIns="0" rtlCol="0">
            <a:spAutoFit/>
          </a:bodyPr>
          <a:ls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a:lstStyle>
          <a:p>
            <a:pPr marL="0" marR="0" lvl="0" indent="0" algn="l" defTabSz="685772"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70" normalizeH="0" baseline="0" noProof="0">
                <a:ln>
                  <a:noFill/>
                </a:ln>
                <a:solidFill>
                  <a:srgbClr val="1B61AE">
                    <a:lumMod val="60000"/>
                    <a:lumOff val="40000"/>
                  </a:srgbClr>
                </a:solidFill>
                <a:effectLst/>
                <a:uLnTx/>
                <a:uFillTx/>
                <a:latin typeface="Segoe UI Light"/>
                <a:ea typeface="+mn-ea"/>
                <a:cs typeface="+mn-cs"/>
              </a:rPr>
              <a:t>#M365DevBootcamp</a:t>
            </a:r>
          </a:p>
        </p:txBody>
      </p:sp>
      <p:pic>
        <p:nvPicPr>
          <p:cNvPr id="2" name="Gráfico 13">
            <a:extLst>
              <a:ext uri="{FF2B5EF4-FFF2-40B4-BE49-F238E27FC236}">
                <a16:creationId xmlns:a16="http://schemas.microsoft.com/office/drawing/2014/main" id="{1777E00C-2E26-4E9D-A7BE-FE3DB737E6D8}"/>
              </a:ext>
            </a:extLst>
          </p:cNvPr>
          <p:cNvPicPr>
            <a:picLocks noChangeAspect="1"/>
          </p:cNvPicPr>
          <p:nvPr/>
        </p:nvPicPr>
        <p:blipFill>
          <a:blip r:embed="rId4"/>
          <a:srcRect/>
          <a:stretch/>
        </p:blipFill>
        <p:spPr>
          <a:xfrm>
            <a:off x="8383046" y="364187"/>
            <a:ext cx="3724795" cy="743135"/>
          </a:xfrm>
          <a:prstGeom prst="rect">
            <a:avLst/>
          </a:prstGeom>
        </p:spPr>
      </p:pic>
    </p:spTree>
    <p:extLst>
      <p:ext uri="{BB962C8B-B14F-4D97-AF65-F5344CB8AC3E}">
        <p14:creationId xmlns:p14="http://schemas.microsoft.com/office/powerpoint/2010/main" val="32311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AB7589-33A7-4F19-A99D-1B558BF68856}"/>
              </a:ext>
            </a:extLst>
          </p:cNvPr>
          <p:cNvPicPr>
            <a:picLocks noChangeAspect="1"/>
          </p:cNvPicPr>
          <p:nvPr/>
        </p:nvPicPr>
        <p:blipFill>
          <a:blip r:embed="rId2"/>
          <a:stretch>
            <a:fillRect/>
          </a:stretch>
        </p:blipFill>
        <p:spPr>
          <a:xfrm>
            <a:off x="5081837" y="0"/>
            <a:ext cx="7354638" cy="6994524"/>
          </a:xfrm>
          <a:prstGeom prst="rect">
            <a:avLst/>
          </a:prstGeom>
        </p:spPr>
      </p:pic>
      <p:sp>
        <p:nvSpPr>
          <p:cNvPr id="9" name="Title 8">
            <a:extLst>
              <a:ext uri="{FF2B5EF4-FFF2-40B4-BE49-F238E27FC236}">
                <a16:creationId xmlns:a16="http://schemas.microsoft.com/office/drawing/2014/main" id="{787B8A6A-636F-4858-B5BD-2752E5D97FE4}"/>
              </a:ext>
            </a:extLst>
          </p:cNvPr>
          <p:cNvSpPr>
            <a:spLocks noGrp="1"/>
          </p:cNvSpPr>
          <p:nvPr>
            <p:ph type="title"/>
          </p:nvPr>
        </p:nvSpPr>
        <p:spPr/>
        <p:txBody>
          <a:bodyPr/>
          <a:lstStyle/>
          <a:p>
            <a:r>
              <a:rPr lang="en-GB" dirty="0"/>
              <a:t>Please, fill the Survey!</a:t>
            </a:r>
            <a:endParaRPr lang="en-US" dirty="0"/>
          </a:p>
        </p:txBody>
      </p:sp>
      <p:pic>
        <p:nvPicPr>
          <p:cNvPr id="13" name="Picture 12">
            <a:extLst>
              <a:ext uri="{FF2B5EF4-FFF2-40B4-BE49-F238E27FC236}">
                <a16:creationId xmlns:a16="http://schemas.microsoft.com/office/drawing/2014/main" id="{983B447A-DCE6-4905-8AEE-5E036CD3EC0A}"/>
              </a:ext>
            </a:extLst>
          </p:cNvPr>
          <p:cNvPicPr>
            <a:picLocks noChangeAspect="1"/>
          </p:cNvPicPr>
          <p:nvPr/>
        </p:nvPicPr>
        <p:blipFill>
          <a:blip r:embed="rId3"/>
          <a:stretch>
            <a:fillRect/>
          </a:stretch>
        </p:blipFill>
        <p:spPr>
          <a:xfrm>
            <a:off x="4585" y="5012917"/>
            <a:ext cx="5077252" cy="1981607"/>
          </a:xfrm>
          <a:prstGeom prst="rect">
            <a:avLst/>
          </a:prstGeom>
        </p:spPr>
      </p:pic>
    </p:spTree>
    <p:extLst>
      <p:ext uri="{BB962C8B-B14F-4D97-AF65-F5344CB8AC3E}">
        <p14:creationId xmlns:p14="http://schemas.microsoft.com/office/powerpoint/2010/main" val="31103599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47C2D7-20CF-4A91-9B15-D1357BB93158}"/>
              </a:ext>
            </a:extLst>
          </p:cNvPr>
          <p:cNvSpPr txBox="1"/>
          <p:nvPr/>
        </p:nvSpPr>
        <p:spPr>
          <a:xfrm>
            <a:off x="-1" y="3033935"/>
            <a:ext cx="12436475" cy="1384995"/>
          </a:xfrm>
          <a:prstGeom prst="rect">
            <a:avLst/>
          </a:prstGeom>
          <a:noFill/>
        </p:spPr>
        <p:txBody>
          <a:bodyPr wrap="square">
            <a:spAutoFit/>
          </a:bodyPr>
          <a:lstStyle/>
          <a:p>
            <a:pPr algn="ctr"/>
            <a:r>
              <a:rPr lang="en-US" sz="2800" dirty="0">
                <a:hlinkClick r:id="rId2"/>
              </a:rPr>
              <a:t>Microsoft-365-Developer-Bootcamp-Virtual/Track1/</a:t>
            </a:r>
            <a:r>
              <a:rPr lang="en-US" sz="2800" dirty="0" err="1">
                <a:hlinkClick r:id="rId2"/>
              </a:rPr>
              <a:t>spfx</a:t>
            </a:r>
            <a:r>
              <a:rPr lang="en-US" sz="2800" dirty="0">
                <a:hlinkClick r:id="rId2"/>
              </a:rPr>
              <a:t>-webpart-design at master · CompartiMOSS/Microsoft-365-Developer-Bootcamp-Virtual (github.com)</a:t>
            </a:r>
            <a:endParaRPr lang="en-US" sz="2800" dirty="0"/>
          </a:p>
        </p:txBody>
      </p:sp>
    </p:spTree>
    <p:extLst>
      <p:ext uri="{BB962C8B-B14F-4D97-AF65-F5344CB8AC3E}">
        <p14:creationId xmlns:p14="http://schemas.microsoft.com/office/powerpoint/2010/main" val="8796344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6DA"/>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Gráfico 4">
            <a:extLst>
              <a:ext uri="{FF2B5EF4-FFF2-40B4-BE49-F238E27FC236}">
                <a16:creationId xmlns:a16="http://schemas.microsoft.com/office/drawing/2014/main" id="{FCF85FDC-4BB2-496B-902A-31880F692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14" y="2313181"/>
            <a:ext cx="930110" cy="1012525"/>
          </a:xfrm>
          <a:prstGeom prst="rect">
            <a:avLst/>
          </a:prstGeom>
        </p:spPr>
      </p:pic>
    </p:spTree>
    <p:extLst>
      <p:ext uri="{BB962C8B-B14F-4D97-AF65-F5344CB8AC3E}">
        <p14:creationId xmlns:p14="http://schemas.microsoft.com/office/powerpoint/2010/main" val="160835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game&#10;&#10;Description automatically generated">
            <a:extLst>
              <a:ext uri="{FF2B5EF4-FFF2-40B4-BE49-F238E27FC236}">
                <a16:creationId xmlns:a16="http://schemas.microsoft.com/office/drawing/2014/main" id="{FB7969DE-1BB9-4460-BD79-4739EF8F29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870" b="5870"/>
          <a:stretch>
            <a:fillRect/>
          </a:stretch>
        </p:blipFill>
        <p:spPr>
          <a:xfrm>
            <a:off x="4774048" y="-1"/>
            <a:ext cx="7651359" cy="6994525"/>
          </a:xfrm>
          <a:solidFill>
            <a:srgbClr val="451D59"/>
          </a:solidFill>
        </p:spPr>
      </p:pic>
      <p:sp>
        <p:nvSpPr>
          <p:cNvPr id="11" name="Title 10">
            <a:extLst>
              <a:ext uri="{FF2B5EF4-FFF2-40B4-BE49-F238E27FC236}">
                <a16:creationId xmlns:a16="http://schemas.microsoft.com/office/drawing/2014/main" id="{9D8BA022-2691-4E0E-BE9B-B8225795AA1A}"/>
              </a:ext>
            </a:extLst>
          </p:cNvPr>
          <p:cNvSpPr>
            <a:spLocks noGrp="1"/>
          </p:cNvSpPr>
          <p:nvPr>
            <p:ph type="title"/>
          </p:nvPr>
        </p:nvSpPr>
        <p:spPr>
          <a:xfrm>
            <a:off x="1013704" y="675774"/>
            <a:ext cx="4813442" cy="994718"/>
          </a:xfrm>
        </p:spPr>
        <p:txBody>
          <a:bodyPr/>
          <a:lstStyle/>
          <a:p>
            <a:r>
              <a:rPr lang="es-ES" dirty="0"/>
              <a:t>AGENDA</a:t>
            </a:r>
            <a:endParaRPr lang="en-US" dirty="0"/>
          </a:p>
        </p:txBody>
      </p:sp>
      <p:sp>
        <p:nvSpPr>
          <p:cNvPr id="12" name="TextBox 11">
            <a:extLst>
              <a:ext uri="{FF2B5EF4-FFF2-40B4-BE49-F238E27FC236}">
                <a16:creationId xmlns:a16="http://schemas.microsoft.com/office/drawing/2014/main" id="{A1E78CC6-D672-4813-B627-C586E53F8FBD}"/>
              </a:ext>
            </a:extLst>
          </p:cNvPr>
          <p:cNvSpPr txBox="1"/>
          <p:nvPr/>
        </p:nvSpPr>
        <p:spPr>
          <a:xfrm>
            <a:off x="719023" y="1575110"/>
            <a:ext cx="4864374" cy="5086928"/>
          </a:xfrm>
          <a:prstGeom prst="rect">
            <a:avLst/>
          </a:prstGeom>
          <a:noFill/>
        </p:spPr>
        <p:txBody>
          <a:bodyPr wrap="square" rtlCol="0">
            <a:normAutofit/>
          </a:bodyPr>
          <a:lstStyle/>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Introduction to SPFx</a:t>
            </a:r>
          </a:p>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SharePoint Design Principles</a:t>
            </a:r>
          </a:p>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SPFx Design Key Concepts</a:t>
            </a:r>
          </a:p>
          <a:p>
            <a:pPr marL="291436" indent="-291436" defTabSz="932597">
              <a:lnSpc>
                <a:spcPct val="220000"/>
              </a:lnSpc>
              <a:buFont typeface="Arial" panose="020B0604020202020204" pitchFamily="34" charset="0"/>
              <a:buChar char="•"/>
            </a:pPr>
            <a:r>
              <a:rPr lang="en-US" sz="2448" dirty="0">
                <a:solidFill>
                  <a:srgbClr val="00B0CA"/>
                </a:solidFill>
                <a:latin typeface="Lato" panose="020F0502020204030203" pitchFamily="34" charset="0"/>
              </a:rPr>
              <a:t>SPFx Best Practices</a:t>
            </a:r>
          </a:p>
          <a:p>
            <a:pPr marL="291436" indent="-291436" defTabSz="932597">
              <a:lnSpc>
                <a:spcPct val="220000"/>
              </a:lnSpc>
              <a:buFont typeface="Arial" panose="020B0604020202020204" pitchFamily="34" charset="0"/>
              <a:buChar char="•"/>
            </a:pPr>
            <a:endParaRPr lang="es-ES" sz="2448" dirty="0">
              <a:solidFill>
                <a:srgbClr val="00B0CA"/>
              </a:solidFill>
              <a:latin typeface="Lato" panose="020F0502020204030203" pitchFamily="34" charset="0"/>
            </a:endParaRPr>
          </a:p>
        </p:txBody>
      </p:sp>
    </p:spTree>
    <p:extLst>
      <p:ext uri="{BB962C8B-B14F-4D97-AF65-F5344CB8AC3E}">
        <p14:creationId xmlns:p14="http://schemas.microsoft.com/office/powerpoint/2010/main" val="70466494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1BBB-6F1C-4C48-BE31-C5F75B95B9AA}"/>
              </a:ext>
            </a:extLst>
          </p:cNvPr>
          <p:cNvSpPr>
            <a:spLocks noGrp="1"/>
          </p:cNvSpPr>
          <p:nvPr>
            <p:ph type="title"/>
          </p:nvPr>
        </p:nvSpPr>
        <p:spPr/>
        <p:txBody>
          <a:bodyPr/>
          <a:lstStyle/>
          <a:p>
            <a:r>
              <a:rPr lang="es-ES" dirty="0" err="1"/>
              <a:t>SPFx</a:t>
            </a:r>
            <a:r>
              <a:rPr lang="es-ES" dirty="0"/>
              <a:t> </a:t>
            </a:r>
            <a:r>
              <a:rPr lang="es-ES" dirty="0" err="1"/>
              <a:t>key</a:t>
            </a:r>
            <a:r>
              <a:rPr lang="es-ES" dirty="0"/>
              <a:t> </a:t>
            </a:r>
            <a:r>
              <a:rPr lang="es-ES" dirty="0" err="1"/>
              <a:t>concepts</a:t>
            </a:r>
            <a:endParaRPr lang="en-US" dirty="0"/>
          </a:p>
        </p:txBody>
      </p:sp>
      <p:sp>
        <p:nvSpPr>
          <p:cNvPr id="3" name="Content Placeholder 2">
            <a:extLst>
              <a:ext uri="{FF2B5EF4-FFF2-40B4-BE49-F238E27FC236}">
                <a16:creationId xmlns:a16="http://schemas.microsoft.com/office/drawing/2014/main" id="{3563CA97-7CEC-4A18-8A1C-49FB81217CD6}"/>
              </a:ext>
            </a:extLst>
          </p:cNvPr>
          <p:cNvSpPr>
            <a:spLocks noGrp="1"/>
          </p:cNvSpPr>
          <p:nvPr>
            <p:ph sz="quarter" idx="4294967295"/>
          </p:nvPr>
        </p:nvSpPr>
        <p:spPr>
          <a:xfrm>
            <a:off x="1279525" y="1615440"/>
            <a:ext cx="11156950" cy="4809173"/>
          </a:xfrm>
        </p:spPr>
        <p:txBody>
          <a:bodyPr>
            <a:normAutofit fontScale="85000" lnSpcReduction="20000"/>
          </a:bodyPr>
          <a:lstStyle/>
          <a:p>
            <a:pPr marL="466298" indent="-466298"/>
            <a:r>
              <a:rPr lang="es-ES" dirty="0"/>
              <a:t>Se ejecuta el contexto del usuario y su conexión (Sin </a:t>
            </a:r>
            <a:r>
              <a:rPr lang="es-ES" dirty="0" err="1"/>
              <a:t>iFrames</a:t>
            </a:r>
            <a:r>
              <a:rPr lang="es-ES" dirty="0"/>
              <a:t>)</a:t>
            </a:r>
          </a:p>
          <a:p>
            <a:pPr marL="466298" indent="-466298"/>
            <a:r>
              <a:rPr lang="es-ES" dirty="0"/>
              <a:t>No es JavaScript inyectado</a:t>
            </a:r>
          </a:p>
          <a:p>
            <a:pPr marL="466298" indent="-466298"/>
            <a:r>
              <a:rPr lang="es-ES" dirty="0"/>
              <a:t>Los controles se representan en el DOM de la página y son accesible y dinámicos por naturaleza</a:t>
            </a:r>
          </a:p>
          <a:p>
            <a:pPr marL="466298" indent="-466298"/>
            <a:r>
              <a:rPr lang="es-ES" dirty="0"/>
              <a:t>No es necesario código de servidor</a:t>
            </a:r>
          </a:p>
          <a:p>
            <a:pPr marL="466298" indent="-466298"/>
            <a:r>
              <a:rPr lang="es-ES" dirty="0"/>
              <a:t>Se puede desarrollar con cualquier IDE</a:t>
            </a:r>
          </a:p>
          <a:p>
            <a:pPr marL="466298" indent="-466298"/>
            <a:r>
              <a:rPr lang="es-ES" dirty="0"/>
              <a:t>Es “agnóstico” del </a:t>
            </a:r>
            <a:r>
              <a:rPr lang="es-ES" dirty="0" err="1"/>
              <a:t>framework</a:t>
            </a:r>
            <a:r>
              <a:rPr lang="es-ES" dirty="0"/>
              <a:t> que se quiera usar</a:t>
            </a:r>
          </a:p>
          <a:p>
            <a:pPr marL="466298" indent="-466298"/>
            <a:r>
              <a:rPr lang="es-ES" dirty="0"/>
              <a:t>Los Web Parts se pueden agregar a páginas modernas y clásicas</a:t>
            </a:r>
          </a:p>
          <a:p>
            <a:pPr marL="466298" indent="-466298"/>
            <a:r>
              <a:rPr lang="es-ES" dirty="0"/>
              <a:t>Tipos de componentes que se pueden desarrollar:</a:t>
            </a:r>
          </a:p>
          <a:p>
            <a:pPr marL="466298" lvl="1" indent="-466298"/>
            <a:r>
              <a:rPr lang="es-ES" dirty="0"/>
              <a:t>Web Parts</a:t>
            </a:r>
          </a:p>
          <a:p>
            <a:pPr marL="466298" lvl="1" indent="-466298"/>
            <a:r>
              <a:rPr lang="es-ES" dirty="0"/>
              <a:t>Extensiones</a:t>
            </a:r>
          </a:p>
          <a:p>
            <a:pPr marL="643636" lvl="2" indent="-466298"/>
            <a:r>
              <a:rPr lang="es-ES" dirty="0" err="1"/>
              <a:t>Customizador</a:t>
            </a:r>
            <a:r>
              <a:rPr lang="es-ES" dirty="0"/>
              <a:t> de aplicaciones</a:t>
            </a:r>
          </a:p>
          <a:p>
            <a:pPr marL="643636" lvl="2" indent="-466298"/>
            <a:r>
              <a:rPr lang="es-ES" dirty="0" err="1"/>
              <a:t>Customizador</a:t>
            </a:r>
            <a:r>
              <a:rPr lang="es-ES" dirty="0"/>
              <a:t> de campos</a:t>
            </a:r>
          </a:p>
          <a:p>
            <a:pPr marL="643636" lvl="2" indent="-466298"/>
            <a:r>
              <a:rPr lang="es-ES" dirty="0"/>
              <a:t>Conjuntos de comandos</a:t>
            </a:r>
          </a:p>
          <a:p>
            <a:endParaRPr lang="en-US" dirty="0"/>
          </a:p>
        </p:txBody>
      </p:sp>
    </p:spTree>
    <p:extLst>
      <p:ext uri="{BB962C8B-B14F-4D97-AF65-F5344CB8AC3E}">
        <p14:creationId xmlns:p14="http://schemas.microsoft.com/office/powerpoint/2010/main" val="402284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Microsoft 365 Saturday Madrid">
      <a:dk1>
        <a:srgbClr val="404040"/>
      </a:dk1>
      <a:lt1>
        <a:sysClr val="window" lastClr="FFFFFF"/>
      </a:lt1>
      <a:dk2>
        <a:srgbClr val="404040"/>
      </a:dk2>
      <a:lt2>
        <a:srgbClr val="FFFFFF"/>
      </a:lt2>
      <a:accent1>
        <a:srgbClr val="0384DA"/>
      </a:accent1>
      <a:accent2>
        <a:srgbClr val="EEEEEE"/>
      </a:accent2>
      <a:accent3>
        <a:srgbClr val="CCCCCC"/>
      </a:accent3>
      <a:accent4>
        <a:srgbClr val="0384DA"/>
      </a:accent4>
      <a:accent5>
        <a:srgbClr val="EEEEEE"/>
      </a:accent5>
      <a:accent6>
        <a:srgbClr val="CCCCCC"/>
      </a:accent6>
      <a:hlink>
        <a:srgbClr val="0384DA"/>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79299E93-48F1-480B-AE02-E19F6DD0DAC5}">
  <ds:schemaRefs>
    <ds:schemaRef ds:uri="0f32b589-041a-4b5d-9ecb-546b576e7a4a"/>
    <ds:schemaRef ds:uri="7550fb09-e1e4-49f9-8257-ac8f082c86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field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templates</Template>
  <TotalTime>59</TotalTime>
  <Words>1962</Words>
  <Application>Microsoft Office PowerPoint</Application>
  <PresentationFormat>Custom</PresentationFormat>
  <Paragraphs>249</Paragraphs>
  <Slides>23</Slides>
  <Notes>17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23</vt:i4>
      </vt:variant>
    </vt:vector>
  </HeadingPairs>
  <TitlesOfParts>
    <vt:vector size="40" baseType="lpstr">
      <vt:lpstr>Arial</vt:lpstr>
      <vt:lpstr>Calibri</vt:lpstr>
      <vt:lpstr>Calibri Light</vt:lpstr>
      <vt:lpstr>Consolas</vt:lpstr>
      <vt:lpstr>Lato</vt:lpstr>
      <vt:lpstr>Lato Light</vt:lpstr>
      <vt:lpstr>Monaco</vt:lpstr>
      <vt:lpstr>Roboto Light</vt:lpstr>
      <vt:lpstr>Segoe UI</vt:lpstr>
      <vt:lpstr>Segoe UI Light</vt:lpstr>
      <vt:lpstr>Segoe UI Semibold</vt:lpstr>
      <vt:lpstr>Segoe UI Semilight</vt:lpstr>
      <vt:lpstr>Times New Roman</vt:lpstr>
      <vt:lpstr>Wingdings</vt:lpstr>
      <vt:lpstr>Office 365 PPT Template - 2017</vt:lpstr>
      <vt:lpstr>1_Office 365 PPT Template - 2017</vt:lpstr>
      <vt:lpstr>Office Theme</vt:lpstr>
      <vt:lpstr>Diseña de 0 a 365 tus  Web Parts con SPFx</vt:lpstr>
      <vt:lpstr>¡Bienvenidos!</vt:lpstr>
      <vt:lpstr>About Me</vt:lpstr>
      <vt:lpstr>PowerPoint Presentation</vt:lpstr>
      <vt:lpstr>Please, fill the Survey!</vt:lpstr>
      <vt:lpstr>PowerPoint Presentation</vt:lpstr>
      <vt:lpstr>Enjoy the Bootcamp</vt:lpstr>
      <vt:lpstr>AGENDA</vt:lpstr>
      <vt:lpstr>SPFx key concepts</vt:lpstr>
      <vt:lpstr>SharePoint Framework Build Flow</vt:lpstr>
      <vt:lpstr>Development Environment</vt:lpstr>
      <vt:lpstr>Multiple Components</vt:lpstr>
      <vt:lpstr>JavaScript Frameworks</vt:lpstr>
      <vt:lpstr>Diseñar para SharePoint</vt:lpstr>
      <vt:lpstr>SharePoint Design Principles</vt:lpstr>
      <vt:lpstr>FluentUI Core Styles</vt:lpstr>
      <vt:lpstr>Working with CSS in SPFx</vt:lpstr>
      <vt:lpstr>Fabric React: Using SASS Mixins</vt:lpstr>
      <vt:lpstr>Design Great Web Parts</vt:lpstr>
      <vt:lpstr>Office UI Fabric – Fluent UI</vt:lpstr>
      <vt:lpstr>SPFx Design Points</vt:lpstr>
      <vt:lpstr>¿Quieres colaborar con la Comunidad?</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Santiago Porras Rodríguez</cp:lastModifiedBy>
  <cp:revision>12</cp:revision>
  <dcterms:created xsi:type="dcterms:W3CDTF">2017-07-18T18:43:36Z</dcterms:created>
  <dcterms:modified xsi:type="dcterms:W3CDTF">2020-11-10T10:37:28Z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7f344d2b-288e-438b-b6c6-2c070d1fd604_Enabled">
    <vt:lpwstr>True</vt:lpwstr>
  </property>
  <property fmtid="{D5CDD505-2E9C-101B-9397-08002B2CF9AE}" pid="12" name="MSIP_Label_7f344d2b-288e-438b-b6c6-2c070d1fd604_SiteId">
    <vt:lpwstr>b77b8abd-f967-4d16-bdb7-bbe2bcb5212e</vt:lpwstr>
  </property>
  <property fmtid="{D5CDD505-2E9C-101B-9397-08002B2CF9AE}" pid="13" name="MSIP_Label_7f344d2b-288e-438b-b6c6-2c070d1fd604_Ref">
    <vt:lpwstr>https://api.informationprotection.azure.com/api/b77b8abd-f967-4d16-bdb7-bbe2bcb5212e</vt:lpwstr>
  </property>
  <property fmtid="{D5CDD505-2E9C-101B-9397-08002B2CF9AE}" pid="14" name="MSIP_Label_7f344d2b-288e-438b-b6c6-2c070d1fd604_Owner">
    <vt:lpwstr>juancarlos.gonzalez@zertia.es</vt:lpwstr>
  </property>
  <property fmtid="{D5CDD505-2E9C-101B-9397-08002B2CF9AE}" pid="15" name="MSIP_Label_7f344d2b-288e-438b-b6c6-2c070d1fd604_SetDate">
    <vt:lpwstr>2017-11-03T17:51:31.8733338+01:00</vt:lpwstr>
  </property>
  <property fmtid="{D5CDD505-2E9C-101B-9397-08002B2CF9AE}" pid="16" name="MSIP_Label_7f344d2b-288e-438b-b6c6-2c070d1fd604_Name">
    <vt:lpwstr>General</vt:lpwstr>
  </property>
  <property fmtid="{D5CDD505-2E9C-101B-9397-08002B2CF9AE}" pid="17" name="MSIP_Label_7f344d2b-288e-438b-b6c6-2c070d1fd604_Application">
    <vt:lpwstr>Microsoft Azure Information Protection</vt:lpwstr>
  </property>
  <property fmtid="{D5CDD505-2E9C-101B-9397-08002B2CF9AE}" pid="18" name="MSIP_Label_7f344d2b-288e-438b-b6c6-2c070d1fd604_Extended_MSFT_Method">
    <vt:lpwstr>Automatic</vt:lpwstr>
  </property>
  <property fmtid="{D5CDD505-2E9C-101B-9397-08002B2CF9AE}" pid="19" name="Sensitivity">
    <vt:lpwstr>General</vt:lpwstr>
  </property>
</Properties>
</file>